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61" r:id="rId4"/>
    <p:sldId id="260" r:id="rId5"/>
    <p:sldId id="257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  <a:srgbClr val="1BF1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5" autoAdjust="0"/>
    <p:restoredTop sz="94660"/>
  </p:normalViewPr>
  <p:slideViewPr>
    <p:cSldViewPr snapToGrid="0" showGuides="1">
      <p:cViewPr varScale="1">
        <p:scale>
          <a:sx n="123" d="100"/>
          <a:sy n="123" d="100"/>
        </p:scale>
        <p:origin x="126" y="4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BC4804-3BB3-4D98-89F9-3FED1EA87959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7F5307-71A8-45D2-889A-701C08CF56A1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1402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F48F96-A3BE-4500-BB4E-9288102A7AB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0297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F48F96-A3BE-4500-BB4E-9288102A7AB9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0297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F48F96-A3BE-4500-BB4E-9288102A7AB9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54393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F48F96-A3BE-4500-BB4E-9288102A7AB9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76820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F48F96-A3BE-4500-BB4E-9288102A7AB9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7142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4574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50214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4537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6463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08745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0240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7823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9777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2123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8802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6626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E14619-9388-4199-AEB0-F93059950ACB}" type="datetimeFigureOut">
              <a:rPr lang="fr-FR" smtClean="0"/>
              <a:t>10/07/2018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21C27-3088-47F6-8241-607191C6304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6044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46234" y="575183"/>
            <a:ext cx="9932275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Date: 13 Feb </a:t>
            </a:r>
            <a:r>
              <a:rPr lang="en-US" sz="2400" b="1" dirty="0" smtClean="0"/>
              <a:t>2018, Update 09 July 2018</a:t>
            </a:r>
            <a:endParaRPr lang="en-US" sz="2400" b="1" dirty="0" smtClean="0"/>
          </a:p>
          <a:p>
            <a:endParaRPr lang="en-US" sz="2400" b="1" dirty="0" smtClean="0"/>
          </a:p>
          <a:p>
            <a:r>
              <a:rPr lang="en-US" sz="2400" b="1" dirty="0" smtClean="0"/>
              <a:t>Instrument Setups at V20 to be used for ‘Instrument definition files’</a:t>
            </a:r>
          </a:p>
          <a:p>
            <a:endParaRPr lang="en-US" sz="2400" dirty="0"/>
          </a:p>
          <a:p>
            <a:r>
              <a:rPr lang="en-US" sz="2400" b="1" dirty="0" smtClean="0"/>
              <a:t>Diffraction</a:t>
            </a:r>
          </a:p>
          <a:p>
            <a:pPr marL="342900" indent="-342900">
              <a:buFontTx/>
              <a:buChar char="-"/>
            </a:pPr>
            <a:r>
              <a:rPr lang="en-US" sz="2400" dirty="0" smtClean="0"/>
              <a:t>2 configurations of 3He tubes</a:t>
            </a:r>
          </a:p>
          <a:p>
            <a:pPr marL="800100" lvl="1" indent="-342900">
              <a:buFontTx/>
              <a:buChar char="-"/>
            </a:pPr>
            <a:r>
              <a:rPr lang="en-US" sz="2400" dirty="0" smtClean="0"/>
              <a:t>V20_4-tubes_90deg_Definition_v01.xml</a:t>
            </a:r>
            <a:endParaRPr lang="en-US" sz="2400" dirty="0"/>
          </a:p>
          <a:p>
            <a:pPr marL="800100" lvl="1" indent="-342900">
              <a:buFontTx/>
              <a:buChar char="-"/>
            </a:pPr>
            <a:r>
              <a:rPr lang="en-US" sz="2400" dirty="0" smtClean="0"/>
              <a:t>V20_4-tubes_150deg_Definition_v01.xml</a:t>
            </a:r>
          </a:p>
          <a:p>
            <a:pPr marL="342900" indent="-342900">
              <a:buFontTx/>
              <a:buChar char="-"/>
            </a:pPr>
            <a:r>
              <a:rPr lang="en-US" sz="2400" dirty="0" smtClean="0"/>
              <a:t>Can you please ensure that both files are according to the drawings on the next slides?</a:t>
            </a:r>
          </a:p>
          <a:p>
            <a:pPr marL="342900" indent="-342900">
              <a:buFontTx/>
              <a:buChar char="-"/>
            </a:pPr>
            <a:r>
              <a:rPr lang="en-US" sz="2400" dirty="0" smtClean="0"/>
              <a:t>The </a:t>
            </a:r>
            <a:r>
              <a:rPr lang="en-US" sz="2400" dirty="0" err="1" smtClean="0"/>
              <a:t>DENEX</a:t>
            </a:r>
            <a:r>
              <a:rPr lang="en-US" sz="2400" dirty="0" smtClean="0"/>
              <a:t> setup will be requested later</a:t>
            </a:r>
          </a:p>
          <a:p>
            <a:pPr marL="342900" indent="-342900">
              <a:buFontTx/>
              <a:buChar char="-"/>
            </a:pPr>
            <a:endParaRPr lang="en-US" sz="2400" dirty="0" smtClean="0"/>
          </a:p>
          <a:p>
            <a:r>
              <a:rPr lang="en-US" sz="2400" dirty="0" err="1" smtClean="0"/>
              <a:t>Transmisison</a:t>
            </a:r>
            <a:r>
              <a:rPr lang="en-US" sz="2400" dirty="0"/>
              <a:t>/</a:t>
            </a:r>
            <a:r>
              <a:rPr lang="en-US" sz="2400" dirty="0" smtClean="0"/>
              <a:t>Imaging</a:t>
            </a:r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 smtClean="0"/>
              <a:t>Beam monitor used as transmission detector</a:t>
            </a:r>
          </a:p>
          <a:p>
            <a:pPr marL="800100" lvl="1" indent="-342900">
              <a:buFontTx/>
              <a:buChar char="-"/>
            </a:pPr>
            <a:r>
              <a:rPr lang="en-US" sz="2400" dirty="0" smtClean="0"/>
              <a:t>V20_BM_Transm_Definition_v01.xml </a:t>
            </a:r>
          </a:p>
          <a:p>
            <a:pPr marL="800100" lvl="1" indent="-342900">
              <a:buFontTx/>
              <a:buChar char="-"/>
            </a:pP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V20_MCP_512x512_Transm_Definition_v01.xml </a:t>
            </a:r>
            <a:endParaRPr lang="en-US" sz="2400" dirty="0" smtClean="0"/>
          </a:p>
          <a:p>
            <a:pPr marL="342900" indent="-342900">
              <a:buFontTx/>
              <a:buChar char="-"/>
            </a:pPr>
            <a:r>
              <a:rPr lang="en-US" sz="2400" dirty="0" smtClean="0"/>
              <a:t>The </a:t>
            </a:r>
            <a:r>
              <a:rPr lang="en-US" sz="2400" dirty="0" smtClean="0"/>
              <a:t>transmission (imaging) setups will also be defined in this way soon!</a:t>
            </a:r>
            <a:endParaRPr lang="sv-SE" sz="2400" dirty="0"/>
          </a:p>
        </p:txBody>
      </p:sp>
      <p:sp>
        <p:nvSpPr>
          <p:cNvPr id="3" name="Rectangle 2"/>
          <p:cNvSpPr/>
          <p:nvPr/>
        </p:nvSpPr>
        <p:spPr>
          <a:xfrm>
            <a:off x="1524000" y="2879834"/>
            <a:ext cx="5265683" cy="357352"/>
          </a:xfrm>
          <a:prstGeom prst="rect">
            <a:avLst/>
          </a:prstGeom>
          <a:solidFill>
            <a:srgbClr val="FFFF00">
              <a:alpha val="2117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" name="Rectangle 3"/>
          <p:cNvSpPr/>
          <p:nvPr/>
        </p:nvSpPr>
        <p:spPr>
          <a:xfrm>
            <a:off x="1523999" y="3237186"/>
            <a:ext cx="5265683" cy="357352"/>
          </a:xfrm>
          <a:prstGeom prst="rect">
            <a:avLst/>
          </a:prstGeom>
          <a:solidFill>
            <a:srgbClr val="00B0F0">
              <a:alpha val="2117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5" name="Rectangle 4"/>
          <p:cNvSpPr/>
          <p:nvPr/>
        </p:nvSpPr>
        <p:spPr>
          <a:xfrm>
            <a:off x="1622156" y="5782505"/>
            <a:ext cx="5265683" cy="357352"/>
          </a:xfrm>
          <a:prstGeom prst="rect">
            <a:avLst/>
          </a:prstGeom>
          <a:solidFill>
            <a:schemeClr val="accent2">
              <a:lumMod val="75000"/>
              <a:alpha val="2117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6" name="Rectangle 5"/>
          <p:cNvSpPr/>
          <p:nvPr/>
        </p:nvSpPr>
        <p:spPr>
          <a:xfrm>
            <a:off x="1622155" y="6139857"/>
            <a:ext cx="6034007" cy="357352"/>
          </a:xfrm>
          <a:prstGeom prst="rect">
            <a:avLst/>
          </a:prstGeom>
          <a:solidFill>
            <a:schemeClr val="accent6">
              <a:alpha val="2117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endParaRPr lang="en-US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17748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robinworacek\owncloud\T440_TBL_Data_DreamTeam_Feb2018\pictures\20180209_112117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91" t="19422" r="45219" b="9931"/>
          <a:stretch/>
        </p:blipFill>
        <p:spPr bwMode="auto">
          <a:xfrm>
            <a:off x="9563878" y="8127"/>
            <a:ext cx="2338312" cy="4328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:\Users\robinworacek\owncloud\T440_TBL_Data_DreamTeam_Feb2018\pictures\IMG_0395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15" t="30296" r="31728"/>
          <a:stretch/>
        </p:blipFill>
        <p:spPr bwMode="auto">
          <a:xfrm>
            <a:off x="518306" y="515007"/>
            <a:ext cx="4118969" cy="410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llipse 16"/>
          <p:cNvSpPr/>
          <p:nvPr/>
        </p:nvSpPr>
        <p:spPr>
          <a:xfrm>
            <a:off x="3639550" y="5563668"/>
            <a:ext cx="873559" cy="86864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4" name="ZoneTexte 17"/>
          <p:cNvSpPr txBox="1"/>
          <p:nvPr/>
        </p:nvSpPr>
        <p:spPr>
          <a:xfrm>
            <a:off x="5150384" y="0"/>
            <a:ext cx="2279663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b="1" dirty="0" smtClean="0"/>
              <a:t>He detector </a:t>
            </a:r>
            <a:r>
              <a:rPr lang="fr-FR" b="1" dirty="0" err="1" smtClean="0"/>
              <a:t>geometry</a:t>
            </a:r>
            <a:endParaRPr lang="fr-FR" b="1" dirty="0"/>
          </a:p>
        </p:txBody>
      </p:sp>
      <p:sp>
        <p:nvSpPr>
          <p:cNvPr id="5" name="Rectangle 4"/>
          <p:cNvSpPr/>
          <p:nvPr/>
        </p:nvSpPr>
        <p:spPr>
          <a:xfrm>
            <a:off x="1206616" y="4814947"/>
            <a:ext cx="79060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b="1" i="1" dirty="0" smtClean="0"/>
              <a:t>35mm</a:t>
            </a:r>
            <a:endParaRPr lang="en-US" b="1" dirty="0"/>
          </a:p>
        </p:txBody>
      </p:sp>
      <p:sp>
        <p:nvSpPr>
          <p:cNvPr id="6" name="Ellipse 28"/>
          <p:cNvSpPr/>
          <p:nvPr/>
        </p:nvSpPr>
        <p:spPr>
          <a:xfrm>
            <a:off x="2625247" y="5563668"/>
            <a:ext cx="873559" cy="86864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7</a:t>
            </a:r>
          </a:p>
        </p:txBody>
      </p:sp>
      <p:sp>
        <p:nvSpPr>
          <p:cNvPr id="7" name="Ellipse 29"/>
          <p:cNvSpPr/>
          <p:nvPr/>
        </p:nvSpPr>
        <p:spPr>
          <a:xfrm>
            <a:off x="1610944" y="5563668"/>
            <a:ext cx="873559" cy="86864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8" name="Ellipse 30"/>
          <p:cNvSpPr/>
          <p:nvPr/>
        </p:nvSpPr>
        <p:spPr>
          <a:xfrm>
            <a:off x="596641" y="5563668"/>
            <a:ext cx="873559" cy="868640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1" name="Rectangle 10"/>
          <p:cNvSpPr/>
          <p:nvPr/>
        </p:nvSpPr>
        <p:spPr>
          <a:xfrm>
            <a:off x="2202471" y="4814947"/>
            <a:ext cx="79060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b="1" i="1" dirty="0" smtClean="0"/>
              <a:t>35mm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3198326" y="4814947"/>
            <a:ext cx="79060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b="1" i="1" dirty="0" smtClean="0"/>
              <a:t>35mm</a:t>
            </a:r>
            <a:endParaRPr lang="en-US" b="1" dirty="0"/>
          </a:p>
        </p:txBody>
      </p:sp>
      <p:cxnSp>
        <p:nvCxnSpPr>
          <p:cNvPr id="13" name="Connecteur droit avec flèche 12"/>
          <p:cNvCxnSpPr/>
          <p:nvPr/>
        </p:nvCxnSpPr>
        <p:spPr>
          <a:xfrm flipH="1">
            <a:off x="1033420" y="5178365"/>
            <a:ext cx="1014303" cy="5914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012400" y="5094203"/>
            <a:ext cx="0" cy="75664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047723" y="5129910"/>
            <a:ext cx="0" cy="75664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3083046" y="5020680"/>
            <a:ext cx="0" cy="75664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076329" y="5129911"/>
            <a:ext cx="0" cy="75664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12"/>
          <p:cNvCxnSpPr/>
          <p:nvPr/>
        </p:nvCxnSpPr>
        <p:spPr>
          <a:xfrm flipH="1">
            <a:off x="3081584" y="5178365"/>
            <a:ext cx="1014303" cy="5914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eur droit avec flèche 12"/>
          <p:cNvCxnSpPr/>
          <p:nvPr/>
        </p:nvCxnSpPr>
        <p:spPr>
          <a:xfrm flipH="1">
            <a:off x="2070640" y="5178365"/>
            <a:ext cx="1014303" cy="5914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4535472" y="6397211"/>
            <a:ext cx="1229824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b="1" i="1" dirty="0"/>
              <a:t>D</a:t>
            </a:r>
            <a:r>
              <a:rPr lang="en-US" b="1" i="1" dirty="0" smtClean="0"/>
              <a:t>=25.4mm</a:t>
            </a:r>
            <a:endParaRPr lang="en-US" b="1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3714391" y="5230915"/>
            <a:ext cx="168017" cy="399296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818718" y="5472525"/>
            <a:ext cx="641841" cy="129401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 flipV="1">
            <a:off x="4307655" y="6412581"/>
            <a:ext cx="152904" cy="353962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1" name="Picture 3" descr="C:\Users\robinworacek\owncloud\T440_TBL_Data_DreamTeam_Feb2018\pictures\IMG_0408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104" t="3531" r="9779" b="42931"/>
          <a:stretch/>
        </p:blipFill>
        <p:spPr bwMode="auto">
          <a:xfrm>
            <a:off x="5483750" y="615590"/>
            <a:ext cx="3494157" cy="5653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Connecteur droit avec flèche 12"/>
          <p:cNvCxnSpPr/>
          <p:nvPr/>
        </p:nvCxnSpPr>
        <p:spPr>
          <a:xfrm flipH="1" flipV="1">
            <a:off x="6058013" y="1630017"/>
            <a:ext cx="417443" cy="3933651"/>
          </a:xfrm>
          <a:prstGeom prst="straightConnector1">
            <a:avLst/>
          </a:prstGeom>
          <a:ln w="3810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5076545" y="3791392"/>
            <a:ext cx="1377501" cy="369332"/>
          </a:xfrm>
          <a:prstGeom prst="rect">
            <a:avLst/>
          </a:prstGeom>
          <a:solidFill>
            <a:srgbClr val="FF0000"/>
          </a:solidFill>
        </p:spPr>
        <p:txBody>
          <a:bodyPr wrap="square">
            <a:spAutoFit/>
          </a:bodyPr>
          <a:lstStyle/>
          <a:p>
            <a:r>
              <a:rPr lang="en-US" i="1" dirty="0" smtClean="0"/>
              <a:t>320mm</a:t>
            </a:r>
            <a:endParaRPr lang="en-US" dirty="0"/>
          </a:p>
        </p:txBody>
      </p:sp>
      <p:sp>
        <p:nvSpPr>
          <p:cNvPr id="53" name="Ellipse 27"/>
          <p:cNvSpPr/>
          <p:nvPr/>
        </p:nvSpPr>
        <p:spPr>
          <a:xfrm>
            <a:off x="7442027" y="3505456"/>
            <a:ext cx="224704" cy="18277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Rectangle 60"/>
          <p:cNvSpPr/>
          <p:nvPr/>
        </p:nvSpPr>
        <p:spPr>
          <a:xfrm>
            <a:off x="8461367" y="4476049"/>
            <a:ext cx="2205021" cy="2308324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i="1" dirty="0" err="1" smtClean="0"/>
              <a:t>Unfortuntaley</a:t>
            </a:r>
            <a:r>
              <a:rPr lang="en-US" i="1" dirty="0" smtClean="0"/>
              <a:t> I do not have the height of the detector element with respect to the beam.</a:t>
            </a:r>
          </a:p>
          <a:p>
            <a:endParaRPr lang="en-US" i="1" dirty="0"/>
          </a:p>
          <a:p>
            <a:r>
              <a:rPr lang="en-US" i="1" dirty="0" smtClean="0"/>
              <a:t>Let us assume center for now </a:t>
            </a:r>
            <a:endParaRPr lang="en-US" dirty="0"/>
          </a:p>
        </p:txBody>
      </p:sp>
      <p:cxnSp>
        <p:nvCxnSpPr>
          <p:cNvPr id="62" name="Connecteur droit avec flèche 12"/>
          <p:cNvCxnSpPr>
            <a:endCxn id="53" idx="4"/>
          </p:cNvCxnSpPr>
          <p:nvPr/>
        </p:nvCxnSpPr>
        <p:spPr>
          <a:xfrm flipH="1" flipV="1">
            <a:off x="7554379" y="3688227"/>
            <a:ext cx="189122" cy="1784299"/>
          </a:xfrm>
          <a:prstGeom prst="straightConnector1">
            <a:avLst/>
          </a:prstGeom>
          <a:ln w="38100">
            <a:solidFill>
              <a:srgbClr val="FFFF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072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50047" y="24622"/>
            <a:ext cx="6664544" cy="31736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5" name="Connecteur droit avec flèche 14"/>
          <p:cNvCxnSpPr/>
          <p:nvPr/>
        </p:nvCxnSpPr>
        <p:spPr>
          <a:xfrm>
            <a:off x="4150037" y="1892988"/>
            <a:ext cx="0" cy="1071877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Ellipse 16"/>
          <p:cNvSpPr/>
          <p:nvPr/>
        </p:nvSpPr>
        <p:spPr>
          <a:xfrm>
            <a:off x="3766885" y="2929518"/>
            <a:ext cx="224704" cy="21154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8" name="ZoneTexte 17"/>
          <p:cNvSpPr txBox="1"/>
          <p:nvPr/>
        </p:nvSpPr>
        <p:spPr>
          <a:xfrm>
            <a:off x="2322697" y="2828957"/>
            <a:ext cx="13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He detectors</a:t>
            </a:r>
            <a:endParaRPr lang="fr-FR" b="1" dirty="0"/>
          </a:p>
        </p:txBody>
      </p:sp>
      <p:sp>
        <p:nvSpPr>
          <p:cNvPr id="19" name="ZoneTexte 18"/>
          <p:cNvSpPr txBox="1"/>
          <p:nvPr/>
        </p:nvSpPr>
        <p:spPr>
          <a:xfrm>
            <a:off x="4190085" y="1496043"/>
            <a:ext cx="1696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 smtClean="0"/>
              <a:t>Sample</a:t>
            </a:r>
            <a:r>
              <a:rPr lang="fr-FR" b="1" dirty="0" smtClean="0"/>
              <a:t> in V </a:t>
            </a:r>
            <a:r>
              <a:rPr lang="fr-FR" b="1" dirty="0" err="1" smtClean="0"/>
              <a:t>can</a:t>
            </a:r>
            <a:endParaRPr lang="fr-FR" b="1" dirty="0"/>
          </a:p>
        </p:txBody>
      </p:sp>
      <p:sp>
        <p:nvSpPr>
          <p:cNvPr id="20" name="Arc 19"/>
          <p:cNvSpPr/>
          <p:nvPr/>
        </p:nvSpPr>
        <p:spPr>
          <a:xfrm>
            <a:off x="3711602" y="1606800"/>
            <a:ext cx="807368" cy="758887"/>
          </a:xfrm>
          <a:prstGeom prst="arc">
            <a:avLst>
              <a:gd name="adj1" fmla="val 21287164"/>
              <a:gd name="adj2" fmla="val 5084388"/>
            </a:avLst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4603618" y="1949835"/>
            <a:ext cx="8499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/>
              <a:t>2</a:t>
            </a:r>
            <a:r>
              <a:rPr lang="en-US" b="1" i="1" dirty="0" smtClean="0">
                <a:latin typeface="Symbol" panose="05050102010706020507" pitchFamily="18" charset="2"/>
              </a:rPr>
              <a:t>q</a:t>
            </a:r>
            <a:r>
              <a:rPr lang="en-US" b="1" i="1" dirty="0" smtClean="0"/>
              <a:t>=90°</a:t>
            </a:r>
            <a:endParaRPr lang="en-US" b="1" dirty="0"/>
          </a:p>
        </p:txBody>
      </p:sp>
      <p:cxnSp>
        <p:nvCxnSpPr>
          <p:cNvPr id="22" name="Connecteur droit avec flèche 21"/>
          <p:cNvCxnSpPr/>
          <p:nvPr/>
        </p:nvCxnSpPr>
        <p:spPr>
          <a:xfrm>
            <a:off x="4150037" y="1892988"/>
            <a:ext cx="1294119" cy="6507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ZoneTexte 22"/>
          <p:cNvSpPr txBox="1"/>
          <p:nvPr/>
        </p:nvSpPr>
        <p:spPr>
          <a:xfrm>
            <a:off x="1166539" y="144885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n</a:t>
            </a:r>
            <a:endParaRPr lang="fr-FR" dirty="0"/>
          </a:p>
        </p:txBody>
      </p:sp>
      <p:sp>
        <p:nvSpPr>
          <p:cNvPr id="28" name="Ellipse 27"/>
          <p:cNvSpPr/>
          <p:nvPr/>
        </p:nvSpPr>
        <p:spPr>
          <a:xfrm>
            <a:off x="4037685" y="1825319"/>
            <a:ext cx="224704" cy="18277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llipse 28"/>
          <p:cNvSpPr/>
          <p:nvPr/>
        </p:nvSpPr>
        <p:spPr>
          <a:xfrm>
            <a:off x="4014409" y="2921501"/>
            <a:ext cx="224704" cy="211541"/>
          </a:xfrm>
          <a:prstGeom prst="ellips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30" name="Ellipse 29"/>
          <p:cNvSpPr/>
          <p:nvPr/>
        </p:nvSpPr>
        <p:spPr>
          <a:xfrm>
            <a:off x="4263222" y="2929518"/>
            <a:ext cx="224704" cy="21154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1" name="Ellipse 30"/>
          <p:cNvSpPr/>
          <p:nvPr/>
        </p:nvSpPr>
        <p:spPr>
          <a:xfrm>
            <a:off x="4524700" y="2932206"/>
            <a:ext cx="224704" cy="21154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2" name="ZoneTexte 31"/>
          <p:cNvSpPr txBox="1"/>
          <p:nvPr/>
        </p:nvSpPr>
        <p:spPr>
          <a:xfrm>
            <a:off x="775499" y="1949835"/>
            <a:ext cx="82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Source</a:t>
            </a:r>
            <a:endParaRPr lang="fr-FR" b="1" dirty="0"/>
          </a:p>
        </p:txBody>
      </p:sp>
      <p:cxnSp>
        <p:nvCxnSpPr>
          <p:cNvPr id="33" name="Connecteur droit avec flèche 32"/>
          <p:cNvCxnSpPr/>
          <p:nvPr/>
        </p:nvCxnSpPr>
        <p:spPr>
          <a:xfrm>
            <a:off x="1471050" y="1899495"/>
            <a:ext cx="2708419" cy="11514"/>
          </a:xfrm>
          <a:prstGeom prst="straightConnector1">
            <a:avLst/>
          </a:prstGeom>
          <a:ln w="38100">
            <a:solidFill>
              <a:srgbClr val="FF0000"/>
            </a:solidFill>
            <a:headEnd type="oval"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559899" y="1627711"/>
            <a:ext cx="851647" cy="218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564556" y="1961884"/>
            <a:ext cx="851647" cy="218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Connecteur droit 7"/>
          <p:cNvCxnSpPr/>
          <p:nvPr/>
        </p:nvCxnSpPr>
        <p:spPr>
          <a:xfrm flipH="1">
            <a:off x="2523898" y="1614063"/>
            <a:ext cx="935" cy="6142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 flipH="1">
            <a:off x="3781104" y="1614063"/>
            <a:ext cx="935" cy="6142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2260234" y="2180403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S#2</a:t>
            </a:r>
            <a:endParaRPr lang="fr-FR" b="1" dirty="0"/>
          </a:p>
        </p:txBody>
      </p:sp>
      <p:sp>
        <p:nvSpPr>
          <p:cNvPr id="11" name="ZoneTexte 10"/>
          <p:cNvSpPr txBox="1"/>
          <p:nvPr/>
        </p:nvSpPr>
        <p:spPr>
          <a:xfrm>
            <a:off x="3490621" y="2155018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S#3</a:t>
            </a:r>
            <a:endParaRPr lang="fr-FR" b="1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1471050" y="1496043"/>
            <a:ext cx="2677126" cy="17029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/>
          <p:nvPr/>
        </p:nvCxnSpPr>
        <p:spPr>
          <a:xfrm flipH="1" flipV="1">
            <a:off x="5599091" y="1896515"/>
            <a:ext cx="10139" cy="1182943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/>
          <p:cNvSpPr/>
          <p:nvPr/>
        </p:nvSpPr>
        <p:spPr>
          <a:xfrm>
            <a:off x="810199" y="3424641"/>
            <a:ext cx="6604392" cy="33147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1" name="Connecteur droit avec flèche 60"/>
          <p:cNvCxnSpPr/>
          <p:nvPr/>
        </p:nvCxnSpPr>
        <p:spPr>
          <a:xfrm flipH="1">
            <a:off x="3493412" y="5416707"/>
            <a:ext cx="664374" cy="834391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ZoneTexte 63"/>
          <p:cNvSpPr txBox="1"/>
          <p:nvPr/>
        </p:nvSpPr>
        <p:spPr>
          <a:xfrm>
            <a:off x="852447" y="6202253"/>
            <a:ext cx="13833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He detectors</a:t>
            </a:r>
            <a:endParaRPr lang="fr-FR" b="1" dirty="0"/>
          </a:p>
        </p:txBody>
      </p:sp>
      <p:sp>
        <p:nvSpPr>
          <p:cNvPr id="65" name="ZoneTexte 64"/>
          <p:cNvSpPr txBox="1"/>
          <p:nvPr/>
        </p:nvSpPr>
        <p:spPr>
          <a:xfrm>
            <a:off x="4250237" y="4896063"/>
            <a:ext cx="1696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 smtClean="0"/>
              <a:t>Sample</a:t>
            </a:r>
            <a:r>
              <a:rPr lang="fr-FR" b="1" dirty="0" smtClean="0"/>
              <a:t> in V </a:t>
            </a:r>
            <a:r>
              <a:rPr lang="fr-FR" b="1" dirty="0" err="1" smtClean="0"/>
              <a:t>can</a:t>
            </a:r>
            <a:endParaRPr lang="fr-FR" b="1" dirty="0"/>
          </a:p>
        </p:txBody>
      </p:sp>
      <p:sp>
        <p:nvSpPr>
          <p:cNvPr id="66" name="Arc 65"/>
          <p:cNvSpPr/>
          <p:nvPr/>
        </p:nvSpPr>
        <p:spPr>
          <a:xfrm>
            <a:off x="3771754" y="5006820"/>
            <a:ext cx="807368" cy="758887"/>
          </a:xfrm>
          <a:prstGeom prst="arc">
            <a:avLst>
              <a:gd name="adj1" fmla="val 21287164"/>
              <a:gd name="adj2" fmla="val 7942788"/>
            </a:avLst>
          </a:prstGeom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Rectangle 66"/>
          <p:cNvSpPr/>
          <p:nvPr/>
        </p:nvSpPr>
        <p:spPr>
          <a:xfrm>
            <a:off x="3721049" y="5746907"/>
            <a:ext cx="966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i="1" dirty="0" smtClean="0"/>
              <a:t>2</a:t>
            </a:r>
            <a:r>
              <a:rPr lang="en-US" b="1" i="1" dirty="0" smtClean="0">
                <a:latin typeface="Symbol" panose="05050102010706020507" pitchFamily="18" charset="2"/>
              </a:rPr>
              <a:t>q</a:t>
            </a:r>
            <a:r>
              <a:rPr lang="en-US" b="1" i="1" dirty="0" smtClean="0"/>
              <a:t>=150°</a:t>
            </a:r>
            <a:endParaRPr lang="en-US" b="1" dirty="0"/>
          </a:p>
        </p:txBody>
      </p:sp>
      <p:cxnSp>
        <p:nvCxnSpPr>
          <p:cNvPr id="68" name="Connecteur droit avec flèche 67"/>
          <p:cNvCxnSpPr/>
          <p:nvPr/>
        </p:nvCxnSpPr>
        <p:spPr>
          <a:xfrm>
            <a:off x="4210189" y="5293008"/>
            <a:ext cx="1294119" cy="6507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ZoneTexte 68"/>
          <p:cNvSpPr txBox="1"/>
          <p:nvPr/>
        </p:nvSpPr>
        <p:spPr>
          <a:xfrm>
            <a:off x="1226691" y="484887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n</a:t>
            </a:r>
            <a:endParaRPr lang="fr-FR" dirty="0"/>
          </a:p>
        </p:txBody>
      </p:sp>
      <p:sp>
        <p:nvSpPr>
          <p:cNvPr id="74" name="Ellipse 73"/>
          <p:cNvSpPr/>
          <p:nvPr/>
        </p:nvSpPr>
        <p:spPr>
          <a:xfrm>
            <a:off x="4097837" y="5225339"/>
            <a:ext cx="224704" cy="18277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0" name="Groupe 79"/>
          <p:cNvGrpSpPr/>
          <p:nvPr/>
        </p:nvGrpSpPr>
        <p:grpSpPr>
          <a:xfrm rot="2887489">
            <a:off x="2828395" y="6134018"/>
            <a:ext cx="982519" cy="222246"/>
            <a:chOff x="4095976" y="6460667"/>
            <a:chExt cx="982519" cy="222246"/>
          </a:xfrm>
        </p:grpSpPr>
        <p:sp>
          <p:nvSpPr>
            <p:cNvPr id="63" name="Ellipse 62"/>
            <p:cNvSpPr/>
            <p:nvPr/>
          </p:nvSpPr>
          <p:spPr>
            <a:xfrm>
              <a:off x="4095976" y="6468684"/>
              <a:ext cx="224704" cy="21154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8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75" name="Ellipse 74"/>
            <p:cNvSpPr/>
            <p:nvPr/>
          </p:nvSpPr>
          <p:spPr>
            <a:xfrm>
              <a:off x="4343500" y="6460667"/>
              <a:ext cx="224704" cy="21154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7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76" name="Ellipse 75"/>
            <p:cNvSpPr/>
            <p:nvPr/>
          </p:nvSpPr>
          <p:spPr>
            <a:xfrm>
              <a:off x="4592313" y="6468684"/>
              <a:ext cx="224704" cy="211541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bg1"/>
                  </a:solidFill>
                </a:rPr>
                <a:t>6</a:t>
              </a:r>
              <a:endParaRPr lang="fr-FR" dirty="0">
                <a:solidFill>
                  <a:schemeClr val="bg1"/>
                </a:solidFill>
              </a:endParaRPr>
            </a:p>
          </p:txBody>
        </p:sp>
        <p:sp>
          <p:nvSpPr>
            <p:cNvPr id="77" name="Ellipse 76"/>
            <p:cNvSpPr/>
            <p:nvPr/>
          </p:nvSpPr>
          <p:spPr>
            <a:xfrm>
              <a:off x="4853791" y="6471372"/>
              <a:ext cx="224704" cy="21154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>
                  <a:solidFill>
                    <a:schemeClr val="tx1"/>
                  </a:solidFill>
                </a:rPr>
                <a:t>5</a:t>
              </a:r>
              <a:endParaRPr lang="fr-FR" dirty="0">
                <a:solidFill>
                  <a:schemeClr val="tx1"/>
                </a:solidFill>
              </a:endParaRPr>
            </a:p>
          </p:txBody>
        </p:sp>
      </p:grpSp>
      <p:sp>
        <p:nvSpPr>
          <p:cNvPr id="78" name="ZoneTexte 77"/>
          <p:cNvSpPr txBox="1"/>
          <p:nvPr/>
        </p:nvSpPr>
        <p:spPr>
          <a:xfrm>
            <a:off x="835651" y="5349855"/>
            <a:ext cx="82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Source</a:t>
            </a:r>
            <a:endParaRPr lang="fr-FR" b="1" dirty="0"/>
          </a:p>
        </p:txBody>
      </p:sp>
      <p:cxnSp>
        <p:nvCxnSpPr>
          <p:cNvPr id="79" name="Connecteur droit avec flèche 78"/>
          <p:cNvCxnSpPr/>
          <p:nvPr/>
        </p:nvCxnSpPr>
        <p:spPr>
          <a:xfrm>
            <a:off x="1531202" y="5299515"/>
            <a:ext cx="2708419" cy="11514"/>
          </a:xfrm>
          <a:prstGeom prst="straightConnector1">
            <a:avLst/>
          </a:prstGeom>
          <a:ln w="38100">
            <a:solidFill>
              <a:srgbClr val="FF0000"/>
            </a:solidFill>
            <a:headEnd type="oval"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1620051" y="5027731"/>
            <a:ext cx="851647" cy="218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Rectangle 52"/>
          <p:cNvSpPr/>
          <p:nvPr/>
        </p:nvSpPr>
        <p:spPr>
          <a:xfrm>
            <a:off x="1624708" y="5361904"/>
            <a:ext cx="851647" cy="218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4" name="Connecteur droit 53"/>
          <p:cNvCxnSpPr/>
          <p:nvPr/>
        </p:nvCxnSpPr>
        <p:spPr>
          <a:xfrm flipH="1">
            <a:off x="2584050" y="5014083"/>
            <a:ext cx="935" cy="6142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Connecteur droit 54"/>
          <p:cNvCxnSpPr/>
          <p:nvPr/>
        </p:nvCxnSpPr>
        <p:spPr>
          <a:xfrm flipH="1">
            <a:off x="3841256" y="5014083"/>
            <a:ext cx="935" cy="6142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ZoneTexte 55"/>
          <p:cNvSpPr txBox="1"/>
          <p:nvPr/>
        </p:nvSpPr>
        <p:spPr>
          <a:xfrm>
            <a:off x="2320386" y="5580423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S#2</a:t>
            </a:r>
            <a:endParaRPr lang="fr-FR" b="1" dirty="0"/>
          </a:p>
        </p:txBody>
      </p:sp>
      <p:sp>
        <p:nvSpPr>
          <p:cNvPr id="57" name="ZoneTexte 56"/>
          <p:cNvSpPr txBox="1"/>
          <p:nvPr/>
        </p:nvSpPr>
        <p:spPr>
          <a:xfrm>
            <a:off x="3319011" y="5377854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S#3</a:t>
            </a:r>
            <a:endParaRPr lang="fr-FR" b="1" dirty="0"/>
          </a:p>
        </p:txBody>
      </p:sp>
      <p:cxnSp>
        <p:nvCxnSpPr>
          <p:cNvPr id="58" name="Connecteur droit avec flèche 57"/>
          <p:cNvCxnSpPr/>
          <p:nvPr/>
        </p:nvCxnSpPr>
        <p:spPr>
          <a:xfrm>
            <a:off x="1531202" y="4896063"/>
            <a:ext cx="2677126" cy="17029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cteur droit avec flèche 58"/>
          <p:cNvCxnSpPr/>
          <p:nvPr/>
        </p:nvCxnSpPr>
        <p:spPr>
          <a:xfrm flipV="1">
            <a:off x="3916529" y="5743792"/>
            <a:ext cx="817536" cy="978754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eur droit 85"/>
          <p:cNvCxnSpPr/>
          <p:nvPr/>
        </p:nvCxnSpPr>
        <p:spPr>
          <a:xfrm>
            <a:off x="4322541" y="5371317"/>
            <a:ext cx="470006" cy="40246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ZoneTexte 18"/>
          <p:cNvSpPr txBox="1"/>
          <p:nvPr/>
        </p:nvSpPr>
        <p:spPr>
          <a:xfrm>
            <a:off x="1824219" y="523469"/>
            <a:ext cx="1942327" cy="92333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fr-FR" b="1" dirty="0" err="1" smtClean="0"/>
              <a:t>Sample</a:t>
            </a:r>
            <a:endParaRPr lang="fr-FR" b="1" dirty="0"/>
          </a:p>
          <a:p>
            <a:r>
              <a:rPr lang="fr-FR" b="1" dirty="0" smtClean="0"/>
              <a:t>L1=50.6m</a:t>
            </a:r>
          </a:p>
          <a:p>
            <a:r>
              <a:rPr lang="fr-FR" b="1" dirty="0" smtClean="0"/>
              <a:t>(</a:t>
            </a:r>
            <a:r>
              <a:rPr lang="fr-FR" b="1" dirty="0" err="1" smtClean="0"/>
              <a:t>from</a:t>
            </a:r>
            <a:r>
              <a:rPr lang="fr-FR" b="1" dirty="0" smtClean="0"/>
              <a:t> cold Source)</a:t>
            </a:r>
            <a:endParaRPr lang="fr-FR" b="1" dirty="0"/>
          </a:p>
        </p:txBody>
      </p:sp>
      <p:sp>
        <p:nvSpPr>
          <p:cNvPr id="97" name="ZoneTexte 41"/>
          <p:cNvSpPr txBox="1"/>
          <p:nvPr/>
        </p:nvSpPr>
        <p:spPr>
          <a:xfrm>
            <a:off x="5672290" y="2180403"/>
            <a:ext cx="1220206" cy="369332"/>
          </a:xfrm>
          <a:prstGeom prst="rect">
            <a:avLst/>
          </a:prstGeom>
          <a:solidFill>
            <a:srgbClr val="1BF125"/>
          </a:solidFill>
        </p:spPr>
        <p:txBody>
          <a:bodyPr wrap="none" rtlCol="0">
            <a:spAutoFit/>
          </a:bodyPr>
          <a:lstStyle/>
          <a:p>
            <a:r>
              <a:rPr lang="fr-FR" b="1" dirty="0" smtClean="0"/>
              <a:t>L2 </a:t>
            </a:r>
            <a:r>
              <a:rPr lang="fr-FR" b="1" dirty="0"/>
              <a:t>= </a:t>
            </a:r>
            <a:r>
              <a:rPr lang="fr-FR" b="1" dirty="0" smtClean="0"/>
              <a:t>0.41m</a:t>
            </a:r>
            <a:endParaRPr lang="fr-FR" b="1" dirty="0"/>
          </a:p>
        </p:txBody>
      </p:sp>
      <p:sp>
        <p:nvSpPr>
          <p:cNvPr id="98" name="ZoneTexte 18"/>
          <p:cNvSpPr txBox="1"/>
          <p:nvPr/>
        </p:nvSpPr>
        <p:spPr>
          <a:xfrm>
            <a:off x="1815176" y="3925545"/>
            <a:ext cx="1942327" cy="92333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fr-FR" b="1" dirty="0" err="1" smtClean="0"/>
              <a:t>Sample</a:t>
            </a:r>
            <a:endParaRPr lang="fr-FR" b="1" dirty="0"/>
          </a:p>
          <a:p>
            <a:r>
              <a:rPr lang="fr-FR" b="1" dirty="0" smtClean="0"/>
              <a:t>L1=50.6m</a:t>
            </a:r>
          </a:p>
          <a:p>
            <a:r>
              <a:rPr lang="fr-FR" b="1" dirty="0" smtClean="0"/>
              <a:t>(</a:t>
            </a:r>
            <a:r>
              <a:rPr lang="fr-FR" b="1" dirty="0" err="1" smtClean="0"/>
              <a:t>from</a:t>
            </a:r>
            <a:r>
              <a:rPr lang="fr-FR" b="1" dirty="0" smtClean="0"/>
              <a:t> cold Source)</a:t>
            </a:r>
            <a:endParaRPr lang="fr-FR" b="1" dirty="0"/>
          </a:p>
        </p:txBody>
      </p:sp>
      <p:sp>
        <p:nvSpPr>
          <p:cNvPr id="99" name="ZoneTexte 41"/>
          <p:cNvSpPr txBox="1"/>
          <p:nvPr/>
        </p:nvSpPr>
        <p:spPr>
          <a:xfrm>
            <a:off x="4373324" y="6087452"/>
            <a:ext cx="1337226" cy="369332"/>
          </a:xfrm>
          <a:prstGeom prst="rect">
            <a:avLst/>
          </a:prstGeom>
          <a:solidFill>
            <a:srgbClr val="1BF125"/>
          </a:solidFill>
        </p:spPr>
        <p:txBody>
          <a:bodyPr wrap="none" rtlCol="0">
            <a:spAutoFit/>
          </a:bodyPr>
          <a:lstStyle/>
          <a:p>
            <a:r>
              <a:rPr lang="fr-FR" b="1" dirty="0" smtClean="0"/>
              <a:t>L2 </a:t>
            </a:r>
            <a:r>
              <a:rPr lang="fr-FR" b="1" dirty="0"/>
              <a:t>= 0.775m</a:t>
            </a:r>
          </a:p>
        </p:txBody>
      </p:sp>
      <p:sp>
        <p:nvSpPr>
          <p:cNvPr id="100" name="Rectangle 99"/>
          <p:cNvSpPr/>
          <p:nvPr/>
        </p:nvSpPr>
        <p:spPr>
          <a:xfrm>
            <a:off x="775499" y="24622"/>
            <a:ext cx="4081749" cy="357352"/>
          </a:xfrm>
          <a:prstGeom prst="rect">
            <a:avLst/>
          </a:prstGeom>
          <a:solidFill>
            <a:srgbClr val="FFFF00">
              <a:alpha val="2117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V20_4-tubes_150deg_Definition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101" name="Rectangle 100"/>
          <p:cNvSpPr/>
          <p:nvPr/>
        </p:nvSpPr>
        <p:spPr>
          <a:xfrm>
            <a:off x="864425" y="3424641"/>
            <a:ext cx="3992823" cy="357352"/>
          </a:xfrm>
          <a:prstGeom prst="rect">
            <a:avLst/>
          </a:prstGeom>
          <a:solidFill>
            <a:srgbClr val="00B0F0">
              <a:alpha val="2117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V20_4-tubes_150deg_Definition</a:t>
            </a:r>
            <a:endParaRPr lang="sv-SE" dirty="0">
              <a:solidFill>
                <a:schemeClr val="tx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724" y="3354057"/>
            <a:ext cx="3239082" cy="35446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8724" y="38748"/>
            <a:ext cx="2755780" cy="30525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26722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robinworacek\owncloud\T440_TBL_Data_DreamTeam_Feb2018\pictures\IMG_0157.JP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71" t="19987" r="5737" b="16117"/>
          <a:stretch/>
        </p:blipFill>
        <p:spPr bwMode="auto">
          <a:xfrm>
            <a:off x="219921" y="646650"/>
            <a:ext cx="5471410" cy="6133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Ellipse 16"/>
          <p:cNvSpPr/>
          <p:nvPr/>
        </p:nvSpPr>
        <p:spPr>
          <a:xfrm>
            <a:off x="2361514" y="1091678"/>
            <a:ext cx="224704" cy="21154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8" name="ZoneTexte 17"/>
          <p:cNvSpPr txBox="1"/>
          <p:nvPr/>
        </p:nvSpPr>
        <p:spPr>
          <a:xfrm>
            <a:off x="1359462" y="646650"/>
            <a:ext cx="138339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b="1" dirty="0" smtClean="0"/>
              <a:t>He detectors</a:t>
            </a:r>
            <a:endParaRPr lang="fr-FR" b="1" dirty="0"/>
          </a:p>
        </p:txBody>
      </p:sp>
      <p:sp>
        <p:nvSpPr>
          <p:cNvPr id="9" name="ZoneTexte 18"/>
          <p:cNvSpPr txBox="1"/>
          <p:nvPr/>
        </p:nvSpPr>
        <p:spPr>
          <a:xfrm>
            <a:off x="2314018" y="3129836"/>
            <a:ext cx="1942327" cy="92333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fr-FR" b="1" dirty="0" err="1" smtClean="0"/>
              <a:t>Sample</a:t>
            </a:r>
            <a:endParaRPr lang="fr-FR" b="1" dirty="0"/>
          </a:p>
          <a:p>
            <a:r>
              <a:rPr lang="fr-FR" b="1" dirty="0" smtClean="0"/>
              <a:t>50.6m</a:t>
            </a:r>
          </a:p>
          <a:p>
            <a:r>
              <a:rPr lang="fr-FR" b="1" dirty="0" smtClean="0"/>
              <a:t>(</a:t>
            </a:r>
            <a:r>
              <a:rPr lang="fr-FR" b="1" dirty="0" err="1" smtClean="0"/>
              <a:t>from</a:t>
            </a:r>
            <a:r>
              <a:rPr lang="fr-FR" b="1" dirty="0" smtClean="0"/>
              <a:t> cold Source)</a:t>
            </a:r>
            <a:endParaRPr lang="fr-FR" b="1" dirty="0"/>
          </a:p>
        </p:txBody>
      </p:sp>
      <p:sp>
        <p:nvSpPr>
          <p:cNvPr id="10" name="Arc 9"/>
          <p:cNvSpPr/>
          <p:nvPr/>
        </p:nvSpPr>
        <p:spPr>
          <a:xfrm rot="10800000">
            <a:off x="1827536" y="2375923"/>
            <a:ext cx="695016" cy="746514"/>
          </a:xfrm>
          <a:prstGeom prst="arc">
            <a:avLst>
              <a:gd name="adj1" fmla="val 21287164"/>
              <a:gd name="adj2" fmla="val 5084388"/>
            </a:avLst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1010465" y="2161664"/>
            <a:ext cx="849913" cy="369332"/>
          </a:xfrm>
          <a:prstGeom prst="rect">
            <a:avLst/>
          </a:prstGeom>
          <a:solidFill>
            <a:srgbClr val="FF0000"/>
          </a:solidFill>
        </p:spPr>
        <p:txBody>
          <a:bodyPr wrap="none">
            <a:spAutoFit/>
          </a:bodyPr>
          <a:lstStyle/>
          <a:p>
            <a:r>
              <a:rPr lang="en-US" b="1" i="1" dirty="0" smtClean="0"/>
              <a:t>2</a:t>
            </a:r>
            <a:r>
              <a:rPr lang="en-US" b="1" i="1" dirty="0" smtClean="0">
                <a:latin typeface="Symbol" panose="05050102010706020507" pitchFamily="18" charset="2"/>
              </a:rPr>
              <a:t>q</a:t>
            </a:r>
            <a:r>
              <a:rPr lang="en-US" b="1" i="1" dirty="0" smtClean="0"/>
              <a:t>=90°</a:t>
            </a:r>
            <a:endParaRPr lang="en-US" b="1" dirty="0"/>
          </a:p>
        </p:txBody>
      </p:sp>
      <p:cxnSp>
        <p:nvCxnSpPr>
          <p:cNvPr id="12" name="Connecteur droit avec flèche 21"/>
          <p:cNvCxnSpPr/>
          <p:nvPr/>
        </p:nvCxnSpPr>
        <p:spPr>
          <a:xfrm>
            <a:off x="911234" y="2793640"/>
            <a:ext cx="1294119" cy="6507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Ellipse 27"/>
          <p:cNvSpPr/>
          <p:nvPr/>
        </p:nvSpPr>
        <p:spPr>
          <a:xfrm>
            <a:off x="2071095" y="2712131"/>
            <a:ext cx="224704" cy="18277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Ellipse 28"/>
          <p:cNvSpPr/>
          <p:nvPr/>
        </p:nvSpPr>
        <p:spPr>
          <a:xfrm>
            <a:off x="2051158" y="1068146"/>
            <a:ext cx="224704" cy="211541"/>
          </a:xfrm>
          <a:prstGeom prst="ellips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20" name="Ellipse 29"/>
          <p:cNvSpPr/>
          <p:nvPr/>
        </p:nvSpPr>
        <p:spPr>
          <a:xfrm>
            <a:off x="1715184" y="1068012"/>
            <a:ext cx="224704" cy="21154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21" name="Ellipse 30"/>
          <p:cNvSpPr/>
          <p:nvPr/>
        </p:nvSpPr>
        <p:spPr>
          <a:xfrm>
            <a:off x="1415562" y="1157694"/>
            <a:ext cx="224704" cy="21154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23" name="Connecteur droit avec flèche 32"/>
          <p:cNvCxnSpPr/>
          <p:nvPr/>
        </p:nvCxnSpPr>
        <p:spPr>
          <a:xfrm flipH="1" flipV="1">
            <a:off x="2295800" y="2836111"/>
            <a:ext cx="3395531" cy="47188"/>
          </a:xfrm>
          <a:prstGeom prst="straightConnector1">
            <a:avLst/>
          </a:prstGeom>
          <a:ln w="38100">
            <a:solidFill>
              <a:srgbClr val="FF0000"/>
            </a:solidFill>
            <a:headEnd type="oval"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droit avec flèche 33"/>
          <p:cNvCxnSpPr/>
          <p:nvPr/>
        </p:nvCxnSpPr>
        <p:spPr>
          <a:xfrm flipH="1" flipV="1">
            <a:off x="2145023" y="1901925"/>
            <a:ext cx="18487" cy="1471574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ZoneTexte 38"/>
          <p:cNvSpPr txBox="1"/>
          <p:nvPr/>
        </p:nvSpPr>
        <p:spPr>
          <a:xfrm>
            <a:off x="1415562" y="6258015"/>
            <a:ext cx="16491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 smtClean="0">
                <a:solidFill>
                  <a:schemeClr val="bg1"/>
                </a:solidFill>
              </a:rPr>
              <a:t>Denex</a:t>
            </a:r>
            <a:r>
              <a:rPr lang="fr-FR" b="1" dirty="0" smtClean="0">
                <a:solidFill>
                  <a:schemeClr val="bg1"/>
                </a:solidFill>
              </a:rPr>
              <a:t> detector</a:t>
            </a:r>
            <a:endParaRPr lang="fr-FR" b="1" dirty="0">
              <a:solidFill>
                <a:schemeClr val="bg1"/>
              </a:solidFill>
            </a:endParaRPr>
          </a:p>
        </p:txBody>
      </p:sp>
      <p:cxnSp>
        <p:nvCxnSpPr>
          <p:cNvPr id="35" name="Connecteur droit avec flèche 39"/>
          <p:cNvCxnSpPr/>
          <p:nvPr/>
        </p:nvCxnSpPr>
        <p:spPr>
          <a:xfrm flipV="1">
            <a:off x="2366584" y="1897691"/>
            <a:ext cx="0" cy="925674"/>
          </a:xfrm>
          <a:prstGeom prst="straightConnector1">
            <a:avLst/>
          </a:prstGeom>
          <a:ln w="38100">
            <a:solidFill>
              <a:srgbClr val="1BF125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ZoneTexte 41"/>
          <p:cNvSpPr txBox="1"/>
          <p:nvPr/>
        </p:nvSpPr>
        <p:spPr>
          <a:xfrm>
            <a:off x="2473866" y="2160540"/>
            <a:ext cx="1273105" cy="369332"/>
          </a:xfrm>
          <a:prstGeom prst="rect">
            <a:avLst/>
          </a:prstGeom>
          <a:solidFill>
            <a:srgbClr val="1BF125"/>
          </a:solidFill>
        </p:spPr>
        <p:txBody>
          <a:bodyPr wrap="none" rtlCol="0">
            <a:spAutoFit/>
          </a:bodyPr>
          <a:lstStyle/>
          <a:p>
            <a:r>
              <a:rPr lang="fr-FR" b="1" dirty="0" smtClean="0"/>
              <a:t>L2 </a:t>
            </a:r>
            <a:r>
              <a:rPr lang="fr-FR" b="1" dirty="0"/>
              <a:t>= </a:t>
            </a:r>
            <a:r>
              <a:rPr lang="fr-FR" b="1" dirty="0" smtClean="0"/>
              <a:t>0.41 m</a:t>
            </a:r>
            <a:endParaRPr lang="fr-FR" b="1" dirty="0"/>
          </a:p>
        </p:txBody>
      </p:sp>
      <p:pic>
        <p:nvPicPr>
          <p:cNvPr id="1027" name="Picture 3" descr="C:\Users\robinworacek\owncloud\T440_TBL_Data_DreamTeam_Feb2018\pictures\IMG_0426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79" t="11575" r="18727" b="18743"/>
          <a:stretch/>
        </p:blipFill>
        <p:spPr bwMode="auto">
          <a:xfrm>
            <a:off x="6577822" y="678005"/>
            <a:ext cx="4051053" cy="6071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3" name="Connecteur droit avec flèche 32"/>
          <p:cNvCxnSpPr/>
          <p:nvPr/>
        </p:nvCxnSpPr>
        <p:spPr>
          <a:xfrm>
            <a:off x="9227668" y="1423202"/>
            <a:ext cx="391848" cy="2676936"/>
          </a:xfrm>
          <a:prstGeom prst="straightConnector1">
            <a:avLst/>
          </a:prstGeom>
          <a:ln w="38100">
            <a:solidFill>
              <a:srgbClr val="FF0000"/>
            </a:solidFill>
            <a:headEnd type="oval"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avec flèche 33"/>
          <p:cNvCxnSpPr/>
          <p:nvPr/>
        </p:nvCxnSpPr>
        <p:spPr>
          <a:xfrm flipH="1" flipV="1">
            <a:off x="7707503" y="3364352"/>
            <a:ext cx="1855100" cy="930728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Ellipse 62"/>
          <p:cNvSpPr/>
          <p:nvPr/>
        </p:nvSpPr>
        <p:spPr>
          <a:xfrm rot="20371659">
            <a:off x="7782093" y="2137278"/>
            <a:ext cx="224704" cy="21154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8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8" name="Ellipse 74"/>
          <p:cNvSpPr/>
          <p:nvPr/>
        </p:nvSpPr>
        <p:spPr>
          <a:xfrm rot="20371659">
            <a:off x="7595150" y="2172222"/>
            <a:ext cx="224704" cy="21154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7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49" name="Ellipse 75"/>
          <p:cNvSpPr/>
          <p:nvPr/>
        </p:nvSpPr>
        <p:spPr>
          <a:xfrm rot="20371659">
            <a:off x="7401316" y="2219723"/>
            <a:ext cx="224704" cy="211541"/>
          </a:xfrm>
          <a:prstGeom prst="ellips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bg1"/>
                </a:solidFill>
              </a:rPr>
              <a:t>6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0" name="Ellipse 76"/>
          <p:cNvSpPr/>
          <p:nvPr/>
        </p:nvSpPr>
        <p:spPr>
          <a:xfrm rot="20371659">
            <a:off x="7206792" y="2269050"/>
            <a:ext cx="224704" cy="211541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5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53" name="Ellipse 27"/>
          <p:cNvSpPr/>
          <p:nvPr/>
        </p:nvSpPr>
        <p:spPr>
          <a:xfrm>
            <a:off x="9562603" y="4295080"/>
            <a:ext cx="224704" cy="18277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Arc 56"/>
          <p:cNvSpPr/>
          <p:nvPr/>
        </p:nvSpPr>
        <p:spPr>
          <a:xfrm rot="7938750">
            <a:off x="9145004" y="4013208"/>
            <a:ext cx="695016" cy="746514"/>
          </a:xfrm>
          <a:prstGeom prst="arc">
            <a:avLst>
              <a:gd name="adj1" fmla="val 17323646"/>
              <a:gd name="adj2" fmla="val 5084388"/>
            </a:avLst>
          </a:prstGeom>
          <a:ln w="57150"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58" name="Connecteur droit avec flèche 21"/>
          <p:cNvCxnSpPr/>
          <p:nvPr/>
        </p:nvCxnSpPr>
        <p:spPr>
          <a:xfrm>
            <a:off x="9685465" y="4499819"/>
            <a:ext cx="334490" cy="2324338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ectangle 66"/>
          <p:cNvSpPr/>
          <p:nvPr/>
        </p:nvSpPr>
        <p:spPr>
          <a:xfrm>
            <a:off x="8466470" y="4805192"/>
            <a:ext cx="966931" cy="369332"/>
          </a:xfrm>
          <a:prstGeom prst="rect">
            <a:avLst/>
          </a:prstGeom>
          <a:solidFill>
            <a:srgbClr val="FF0000"/>
          </a:solidFill>
        </p:spPr>
        <p:txBody>
          <a:bodyPr wrap="none">
            <a:spAutoFit/>
          </a:bodyPr>
          <a:lstStyle/>
          <a:p>
            <a:r>
              <a:rPr lang="en-US" b="1" i="1" dirty="0" smtClean="0"/>
              <a:t>2</a:t>
            </a:r>
            <a:r>
              <a:rPr lang="en-US" b="1" i="1" dirty="0" smtClean="0">
                <a:latin typeface="Symbol" panose="05050102010706020507" pitchFamily="18" charset="2"/>
              </a:rPr>
              <a:t>q</a:t>
            </a:r>
            <a:r>
              <a:rPr lang="en-US" b="1" i="1" dirty="0" smtClean="0"/>
              <a:t>=150°</a:t>
            </a:r>
            <a:endParaRPr lang="en-US" b="1" dirty="0"/>
          </a:p>
        </p:txBody>
      </p:sp>
      <p:sp>
        <p:nvSpPr>
          <p:cNvPr id="68" name="ZoneTexte 18"/>
          <p:cNvSpPr txBox="1"/>
          <p:nvPr/>
        </p:nvSpPr>
        <p:spPr>
          <a:xfrm>
            <a:off x="10211457" y="3834953"/>
            <a:ext cx="1942327" cy="92333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fr-FR" b="1" dirty="0" err="1" smtClean="0"/>
              <a:t>Sample</a:t>
            </a:r>
            <a:endParaRPr lang="fr-FR" b="1" dirty="0"/>
          </a:p>
          <a:p>
            <a:r>
              <a:rPr lang="fr-FR" b="1" dirty="0" smtClean="0"/>
              <a:t>50.6m</a:t>
            </a:r>
          </a:p>
          <a:p>
            <a:r>
              <a:rPr lang="fr-FR" b="1" dirty="0" smtClean="0"/>
              <a:t>(</a:t>
            </a:r>
            <a:r>
              <a:rPr lang="fr-FR" b="1" dirty="0" err="1" smtClean="0"/>
              <a:t>from</a:t>
            </a:r>
            <a:r>
              <a:rPr lang="fr-FR" b="1" dirty="0" smtClean="0"/>
              <a:t> cold Source)</a:t>
            </a:r>
            <a:endParaRPr lang="fr-FR" b="1" dirty="0"/>
          </a:p>
        </p:txBody>
      </p:sp>
      <p:cxnSp>
        <p:nvCxnSpPr>
          <p:cNvPr id="69" name="Connecteur droit avec flèche 39"/>
          <p:cNvCxnSpPr/>
          <p:nvPr/>
        </p:nvCxnSpPr>
        <p:spPr>
          <a:xfrm flipH="1" flipV="1">
            <a:off x="7710512" y="3459549"/>
            <a:ext cx="1782000" cy="926916"/>
          </a:xfrm>
          <a:prstGeom prst="straightConnector1">
            <a:avLst/>
          </a:prstGeom>
          <a:ln w="38100">
            <a:solidFill>
              <a:srgbClr val="1BF125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ZoneTexte 41"/>
          <p:cNvSpPr txBox="1"/>
          <p:nvPr/>
        </p:nvSpPr>
        <p:spPr>
          <a:xfrm>
            <a:off x="7363633" y="4088411"/>
            <a:ext cx="1337226" cy="369332"/>
          </a:xfrm>
          <a:prstGeom prst="rect">
            <a:avLst/>
          </a:prstGeom>
          <a:solidFill>
            <a:srgbClr val="1BF125"/>
          </a:solidFill>
        </p:spPr>
        <p:txBody>
          <a:bodyPr wrap="none" rtlCol="0">
            <a:spAutoFit/>
          </a:bodyPr>
          <a:lstStyle/>
          <a:p>
            <a:r>
              <a:rPr lang="fr-FR" b="1" dirty="0" smtClean="0"/>
              <a:t>L2 </a:t>
            </a:r>
            <a:r>
              <a:rPr lang="fr-FR" b="1" dirty="0"/>
              <a:t>= 0.775m</a:t>
            </a:r>
          </a:p>
        </p:txBody>
      </p:sp>
      <p:sp>
        <p:nvSpPr>
          <p:cNvPr id="73" name="ZoneTexte 17"/>
          <p:cNvSpPr txBox="1"/>
          <p:nvPr/>
        </p:nvSpPr>
        <p:spPr>
          <a:xfrm rot="20486246">
            <a:off x="6679722" y="1630964"/>
            <a:ext cx="1383392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none" rtlCol="0">
            <a:spAutoFit/>
          </a:bodyPr>
          <a:lstStyle/>
          <a:p>
            <a:r>
              <a:rPr lang="fr-FR" b="1" dirty="0" smtClean="0"/>
              <a:t>He detectors</a:t>
            </a:r>
            <a:endParaRPr lang="fr-FR" b="1" dirty="0"/>
          </a:p>
        </p:txBody>
      </p:sp>
      <p:sp>
        <p:nvSpPr>
          <p:cNvPr id="74" name="Rectangle 73"/>
          <p:cNvSpPr/>
          <p:nvPr/>
        </p:nvSpPr>
        <p:spPr>
          <a:xfrm>
            <a:off x="6547126" y="0"/>
            <a:ext cx="4081749" cy="357352"/>
          </a:xfrm>
          <a:prstGeom prst="rect">
            <a:avLst/>
          </a:prstGeom>
          <a:solidFill>
            <a:srgbClr val="FFFF00">
              <a:alpha val="2117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V20_4-tubes_150deg_Definition</a:t>
            </a:r>
            <a:endParaRPr lang="sv-SE" dirty="0">
              <a:solidFill>
                <a:schemeClr val="tx1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959214" y="0"/>
            <a:ext cx="3992823" cy="357352"/>
          </a:xfrm>
          <a:prstGeom prst="rect">
            <a:avLst/>
          </a:prstGeom>
          <a:solidFill>
            <a:srgbClr val="00B0F0">
              <a:alpha val="2117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 smtClean="0">
                <a:solidFill>
                  <a:schemeClr val="tx1"/>
                </a:solidFill>
              </a:rPr>
              <a:t>V20_4-tubes_150deg_Definition</a:t>
            </a:r>
            <a:endParaRPr lang="sv-S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0725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e 1"/>
          <p:cNvGrpSpPr/>
          <p:nvPr/>
        </p:nvGrpSpPr>
        <p:grpSpPr>
          <a:xfrm>
            <a:off x="750047" y="24622"/>
            <a:ext cx="9977252" cy="3173668"/>
            <a:chOff x="750047" y="24622"/>
            <a:chExt cx="9977252" cy="3173668"/>
          </a:xfrm>
        </p:grpSpPr>
        <p:sp>
          <p:nvSpPr>
            <p:cNvPr id="14" name="Rectangle 13"/>
            <p:cNvSpPr/>
            <p:nvPr/>
          </p:nvSpPr>
          <p:spPr>
            <a:xfrm>
              <a:off x="750047" y="24622"/>
              <a:ext cx="9977252" cy="317366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5" name="Connecteur droit avec flèche 14"/>
            <p:cNvCxnSpPr/>
            <p:nvPr/>
          </p:nvCxnSpPr>
          <p:spPr>
            <a:xfrm>
              <a:off x="4150037" y="1892988"/>
              <a:ext cx="0" cy="107187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ZoneTexte 15"/>
            <p:cNvSpPr txBox="1"/>
            <p:nvPr/>
          </p:nvSpPr>
          <p:spPr>
            <a:xfrm>
              <a:off x="5599091" y="2162500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L2</a:t>
              </a:r>
              <a:endParaRPr lang="fr-FR" b="1" dirty="0"/>
            </a:p>
          </p:txBody>
        </p:sp>
        <p:sp>
          <p:nvSpPr>
            <p:cNvPr id="17" name="Ellipse 16"/>
            <p:cNvSpPr/>
            <p:nvPr/>
          </p:nvSpPr>
          <p:spPr>
            <a:xfrm>
              <a:off x="3766885" y="2929518"/>
              <a:ext cx="224704" cy="21154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8" name="ZoneTexte 17"/>
            <p:cNvSpPr txBox="1"/>
            <p:nvPr/>
          </p:nvSpPr>
          <p:spPr>
            <a:xfrm>
              <a:off x="2322697" y="2828957"/>
              <a:ext cx="13833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He detectors</a:t>
              </a:r>
              <a:endParaRPr lang="fr-FR" b="1" dirty="0"/>
            </a:p>
          </p:txBody>
        </p:sp>
        <p:sp>
          <p:nvSpPr>
            <p:cNvPr id="19" name="ZoneTexte 18"/>
            <p:cNvSpPr txBox="1"/>
            <p:nvPr/>
          </p:nvSpPr>
          <p:spPr>
            <a:xfrm>
              <a:off x="4190085" y="1496043"/>
              <a:ext cx="1696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err="1" smtClean="0"/>
                <a:t>Sample</a:t>
              </a:r>
              <a:r>
                <a:rPr lang="fr-FR" b="1" dirty="0" smtClean="0"/>
                <a:t> in V </a:t>
              </a:r>
              <a:r>
                <a:rPr lang="fr-FR" b="1" dirty="0" err="1" smtClean="0"/>
                <a:t>can</a:t>
              </a:r>
              <a:endParaRPr lang="fr-FR" b="1" dirty="0"/>
            </a:p>
          </p:txBody>
        </p:sp>
        <p:sp>
          <p:nvSpPr>
            <p:cNvPr id="20" name="Arc 19"/>
            <p:cNvSpPr/>
            <p:nvPr/>
          </p:nvSpPr>
          <p:spPr>
            <a:xfrm>
              <a:off x="3711602" y="1606800"/>
              <a:ext cx="807368" cy="758887"/>
            </a:xfrm>
            <a:prstGeom prst="arc">
              <a:avLst>
                <a:gd name="adj1" fmla="val 21287164"/>
                <a:gd name="adj2" fmla="val 5084388"/>
              </a:avLst>
            </a:prstGeom>
            <a:ln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603618" y="1949835"/>
              <a:ext cx="8499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i="1" dirty="0" smtClean="0"/>
                <a:t>2</a:t>
              </a:r>
              <a:r>
                <a:rPr lang="en-US" b="1" i="1" dirty="0" smtClean="0">
                  <a:latin typeface="Symbol" panose="05050102010706020507" pitchFamily="18" charset="2"/>
                </a:rPr>
                <a:t>q</a:t>
              </a:r>
              <a:r>
                <a:rPr lang="en-US" b="1" i="1" dirty="0" smtClean="0"/>
                <a:t>=90°</a:t>
              </a:r>
              <a:endParaRPr lang="en-US" b="1" dirty="0"/>
            </a:p>
          </p:txBody>
        </p:sp>
        <p:cxnSp>
          <p:nvCxnSpPr>
            <p:cNvPr id="22" name="Connecteur droit avec flèche 21"/>
            <p:cNvCxnSpPr/>
            <p:nvPr/>
          </p:nvCxnSpPr>
          <p:spPr>
            <a:xfrm>
              <a:off x="4150037" y="1892988"/>
              <a:ext cx="1294119" cy="6507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ZoneTexte 22"/>
            <p:cNvSpPr txBox="1"/>
            <p:nvPr/>
          </p:nvSpPr>
          <p:spPr>
            <a:xfrm>
              <a:off x="1166539" y="1448855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n</a:t>
              </a:r>
              <a:endParaRPr lang="fr-FR" dirty="0"/>
            </a:p>
          </p:txBody>
        </p:sp>
        <p:sp>
          <p:nvSpPr>
            <p:cNvPr id="24" name="Flèche droite 23"/>
            <p:cNvSpPr/>
            <p:nvPr/>
          </p:nvSpPr>
          <p:spPr>
            <a:xfrm>
              <a:off x="6010010" y="2506458"/>
              <a:ext cx="909621" cy="487629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7388625" y="2707863"/>
              <a:ext cx="27766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i="1" dirty="0">
                  <a:solidFill>
                    <a:srgbClr val="FF0000"/>
                  </a:solidFill>
                </a:rPr>
                <a:t>DIFC=252.816 * 2* L</a:t>
              </a:r>
              <a:r>
                <a:rPr lang="en-US" b="1" dirty="0">
                  <a:solidFill>
                    <a:srgbClr val="FF0000"/>
                  </a:solidFill>
                </a:rPr>
                <a:t> </a:t>
              </a:r>
              <a:r>
                <a:rPr lang="en-US" b="1" i="1" dirty="0">
                  <a:solidFill>
                    <a:srgbClr val="FF0000"/>
                  </a:solidFill>
                </a:rPr>
                <a:t>* </a:t>
              </a:r>
              <a:r>
                <a:rPr lang="en-US" b="1" i="1" dirty="0" err="1" smtClean="0">
                  <a:solidFill>
                    <a:srgbClr val="FF0000"/>
                  </a:solidFill>
                </a:rPr>
                <a:t>Sin</a:t>
              </a:r>
              <a:r>
                <a:rPr lang="en-US" b="1" i="1" dirty="0" err="1" smtClean="0">
                  <a:solidFill>
                    <a:srgbClr val="FF0000"/>
                  </a:solidFill>
                  <a:latin typeface="Symbol" panose="05050102010706020507" pitchFamily="18" charset="2"/>
                </a:rPr>
                <a:t>q</a:t>
              </a:r>
              <a:endParaRPr lang="en-US" b="1" dirty="0">
                <a:solidFill>
                  <a:srgbClr val="FF0000"/>
                </a:solidFill>
                <a:latin typeface="Symbol" panose="05050102010706020507" pitchFamily="18" charset="2"/>
              </a:endParaRPr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2625525" y="1143740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L1</a:t>
              </a:r>
              <a:endParaRPr lang="fr-FR" b="1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6890123" y="2360308"/>
              <a:ext cx="377366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i="1" dirty="0" smtClean="0">
                  <a:solidFill>
                    <a:srgbClr val="FF0000"/>
                  </a:solidFill>
                </a:rPr>
                <a:t>Total time of flight distance L = L1 +L2</a:t>
              </a:r>
              <a:endParaRPr lang="en-US" b="1" dirty="0">
                <a:solidFill>
                  <a:srgbClr val="FF0000"/>
                </a:solidFill>
                <a:latin typeface="Symbol" panose="05050102010706020507" pitchFamily="18" charset="2"/>
              </a:endParaRPr>
            </a:p>
          </p:txBody>
        </p:sp>
        <p:sp>
          <p:nvSpPr>
            <p:cNvPr id="28" name="Ellipse 27"/>
            <p:cNvSpPr/>
            <p:nvPr/>
          </p:nvSpPr>
          <p:spPr>
            <a:xfrm>
              <a:off x="4037685" y="1825319"/>
              <a:ext cx="224704" cy="182771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Ellipse 28"/>
            <p:cNvSpPr/>
            <p:nvPr/>
          </p:nvSpPr>
          <p:spPr>
            <a:xfrm>
              <a:off x="4014409" y="2921501"/>
              <a:ext cx="224704" cy="211541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bg1"/>
                  </a:solidFill>
                </a:rPr>
                <a:t>7</a:t>
              </a:r>
            </a:p>
          </p:txBody>
        </p:sp>
        <p:sp>
          <p:nvSpPr>
            <p:cNvPr id="30" name="Ellipse 29"/>
            <p:cNvSpPr/>
            <p:nvPr/>
          </p:nvSpPr>
          <p:spPr>
            <a:xfrm>
              <a:off x="4263222" y="2929518"/>
              <a:ext cx="224704" cy="21154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31" name="Ellipse 30"/>
            <p:cNvSpPr/>
            <p:nvPr/>
          </p:nvSpPr>
          <p:spPr>
            <a:xfrm>
              <a:off x="4524700" y="2932206"/>
              <a:ext cx="224704" cy="211541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32" name="ZoneTexte 31"/>
            <p:cNvSpPr txBox="1"/>
            <p:nvPr/>
          </p:nvSpPr>
          <p:spPr>
            <a:xfrm>
              <a:off x="775499" y="1949835"/>
              <a:ext cx="824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Source</a:t>
              </a:r>
              <a:endParaRPr lang="fr-FR" b="1" dirty="0"/>
            </a:p>
          </p:txBody>
        </p:sp>
        <p:cxnSp>
          <p:nvCxnSpPr>
            <p:cNvPr id="33" name="Connecteur droit avec flèche 32"/>
            <p:cNvCxnSpPr/>
            <p:nvPr/>
          </p:nvCxnSpPr>
          <p:spPr>
            <a:xfrm>
              <a:off x="1471050" y="1899495"/>
              <a:ext cx="2708419" cy="11514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lg" len="lg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/>
            <p:cNvSpPr/>
            <p:nvPr/>
          </p:nvSpPr>
          <p:spPr>
            <a:xfrm>
              <a:off x="1559899" y="1627711"/>
              <a:ext cx="851647" cy="2185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/>
            <p:cNvSpPr/>
            <p:nvPr/>
          </p:nvSpPr>
          <p:spPr>
            <a:xfrm>
              <a:off x="1564556" y="1961884"/>
              <a:ext cx="851647" cy="2185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8" name="Connecteur droit 7"/>
            <p:cNvCxnSpPr/>
            <p:nvPr/>
          </p:nvCxnSpPr>
          <p:spPr>
            <a:xfrm flipH="1">
              <a:off x="2523898" y="1614063"/>
              <a:ext cx="935" cy="614271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cteur droit 8"/>
            <p:cNvCxnSpPr/>
            <p:nvPr/>
          </p:nvCxnSpPr>
          <p:spPr>
            <a:xfrm flipH="1">
              <a:off x="3781104" y="1614063"/>
              <a:ext cx="935" cy="614271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ZoneTexte 9"/>
            <p:cNvSpPr txBox="1"/>
            <p:nvPr/>
          </p:nvSpPr>
          <p:spPr>
            <a:xfrm>
              <a:off x="2260234" y="2180403"/>
              <a:ext cx="526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S#1</a:t>
              </a:r>
              <a:endParaRPr lang="fr-FR" b="1" dirty="0"/>
            </a:p>
          </p:txBody>
        </p:sp>
        <p:sp>
          <p:nvSpPr>
            <p:cNvPr id="11" name="ZoneTexte 10"/>
            <p:cNvSpPr txBox="1"/>
            <p:nvPr/>
          </p:nvSpPr>
          <p:spPr>
            <a:xfrm>
              <a:off x="3490621" y="2155018"/>
              <a:ext cx="526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S#2</a:t>
              </a:r>
              <a:endParaRPr lang="fr-FR" b="1" dirty="0"/>
            </a:p>
          </p:txBody>
        </p:sp>
        <p:cxnSp>
          <p:nvCxnSpPr>
            <p:cNvPr id="12" name="Connecteur droit avec flèche 11"/>
            <p:cNvCxnSpPr/>
            <p:nvPr/>
          </p:nvCxnSpPr>
          <p:spPr>
            <a:xfrm>
              <a:off x="1471050" y="1496043"/>
              <a:ext cx="2677126" cy="17029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cteur droit avec flèche 12"/>
            <p:cNvCxnSpPr/>
            <p:nvPr/>
          </p:nvCxnSpPr>
          <p:spPr>
            <a:xfrm flipH="1" flipV="1">
              <a:off x="5599091" y="1896515"/>
              <a:ext cx="10139" cy="1182943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cteur droit avec flèche 33"/>
            <p:cNvCxnSpPr/>
            <p:nvPr/>
          </p:nvCxnSpPr>
          <p:spPr>
            <a:xfrm flipH="1" flipV="1">
              <a:off x="4159586" y="594193"/>
              <a:ext cx="5877" cy="125814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cteur droit 37"/>
            <p:cNvCxnSpPr/>
            <p:nvPr/>
          </p:nvCxnSpPr>
          <p:spPr>
            <a:xfrm>
              <a:off x="3637849" y="580545"/>
              <a:ext cx="108755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ZoneTexte 38"/>
            <p:cNvSpPr txBox="1"/>
            <p:nvPr/>
          </p:nvSpPr>
          <p:spPr>
            <a:xfrm>
              <a:off x="3443797" y="141103"/>
              <a:ext cx="16491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err="1" smtClean="0"/>
                <a:t>Denex</a:t>
              </a:r>
              <a:r>
                <a:rPr lang="fr-FR" b="1" dirty="0" smtClean="0"/>
                <a:t> detector</a:t>
              </a:r>
              <a:endParaRPr lang="fr-FR" b="1" dirty="0"/>
            </a:p>
          </p:txBody>
        </p:sp>
        <p:cxnSp>
          <p:nvCxnSpPr>
            <p:cNvPr id="40" name="Connecteur droit avec flèche 39"/>
            <p:cNvCxnSpPr/>
            <p:nvPr/>
          </p:nvCxnSpPr>
          <p:spPr>
            <a:xfrm flipH="1" flipV="1">
              <a:off x="5934372" y="543034"/>
              <a:ext cx="5070" cy="1345157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ZoneTexte 41"/>
            <p:cNvSpPr txBox="1"/>
            <p:nvPr/>
          </p:nvSpPr>
          <p:spPr>
            <a:xfrm>
              <a:off x="5934372" y="804001"/>
              <a:ext cx="4587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L2’</a:t>
              </a:r>
              <a:endParaRPr lang="fr-FR" b="1" dirty="0"/>
            </a:p>
          </p:txBody>
        </p:sp>
      </p:grpSp>
      <p:grpSp>
        <p:nvGrpSpPr>
          <p:cNvPr id="3" name="Groupe 2"/>
          <p:cNvGrpSpPr/>
          <p:nvPr/>
        </p:nvGrpSpPr>
        <p:grpSpPr>
          <a:xfrm>
            <a:off x="810199" y="3563787"/>
            <a:ext cx="9977252" cy="3314729"/>
            <a:chOff x="810199" y="3563787"/>
            <a:chExt cx="9977252" cy="3314729"/>
          </a:xfrm>
        </p:grpSpPr>
        <p:sp>
          <p:nvSpPr>
            <p:cNvPr id="60" name="Rectangle 59"/>
            <p:cNvSpPr/>
            <p:nvPr/>
          </p:nvSpPr>
          <p:spPr>
            <a:xfrm>
              <a:off x="810199" y="3563787"/>
              <a:ext cx="9977252" cy="331472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61" name="Connecteur droit avec flèche 60"/>
            <p:cNvCxnSpPr/>
            <p:nvPr/>
          </p:nvCxnSpPr>
          <p:spPr>
            <a:xfrm flipH="1">
              <a:off x="3493412" y="5555853"/>
              <a:ext cx="664374" cy="83439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ZoneTexte 61"/>
            <p:cNvSpPr txBox="1"/>
            <p:nvPr/>
          </p:nvSpPr>
          <p:spPr>
            <a:xfrm>
              <a:off x="4364238" y="6262984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L2</a:t>
              </a:r>
              <a:endParaRPr lang="fr-FR" b="1" dirty="0"/>
            </a:p>
          </p:txBody>
        </p:sp>
        <p:sp>
          <p:nvSpPr>
            <p:cNvPr id="64" name="ZoneTexte 63"/>
            <p:cNvSpPr txBox="1"/>
            <p:nvPr/>
          </p:nvSpPr>
          <p:spPr>
            <a:xfrm>
              <a:off x="852447" y="6341399"/>
              <a:ext cx="13833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He detectors</a:t>
              </a:r>
              <a:endParaRPr lang="fr-FR" b="1" dirty="0"/>
            </a:p>
          </p:txBody>
        </p:sp>
        <p:sp>
          <p:nvSpPr>
            <p:cNvPr id="65" name="ZoneTexte 64"/>
            <p:cNvSpPr txBox="1"/>
            <p:nvPr/>
          </p:nvSpPr>
          <p:spPr>
            <a:xfrm>
              <a:off x="4250237" y="5035209"/>
              <a:ext cx="16965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err="1" smtClean="0"/>
                <a:t>Sample</a:t>
              </a:r>
              <a:r>
                <a:rPr lang="fr-FR" b="1" dirty="0" smtClean="0"/>
                <a:t> in V </a:t>
              </a:r>
              <a:r>
                <a:rPr lang="fr-FR" b="1" dirty="0" err="1" smtClean="0"/>
                <a:t>can</a:t>
              </a:r>
              <a:endParaRPr lang="fr-FR" b="1" dirty="0"/>
            </a:p>
          </p:txBody>
        </p:sp>
        <p:sp>
          <p:nvSpPr>
            <p:cNvPr id="66" name="Arc 65"/>
            <p:cNvSpPr/>
            <p:nvPr/>
          </p:nvSpPr>
          <p:spPr>
            <a:xfrm>
              <a:off x="3771754" y="5145966"/>
              <a:ext cx="807368" cy="758887"/>
            </a:xfrm>
            <a:prstGeom prst="arc">
              <a:avLst>
                <a:gd name="adj1" fmla="val 21287164"/>
                <a:gd name="adj2" fmla="val 7942788"/>
              </a:avLst>
            </a:prstGeom>
            <a:ln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721049" y="5886053"/>
              <a:ext cx="96693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i="1" dirty="0" smtClean="0"/>
                <a:t>2</a:t>
              </a:r>
              <a:r>
                <a:rPr lang="en-US" b="1" i="1" dirty="0" smtClean="0">
                  <a:latin typeface="Symbol" panose="05050102010706020507" pitchFamily="18" charset="2"/>
                </a:rPr>
                <a:t>q</a:t>
              </a:r>
              <a:r>
                <a:rPr lang="en-US" b="1" i="1" dirty="0" smtClean="0"/>
                <a:t>=150°</a:t>
              </a:r>
              <a:endParaRPr lang="en-US" b="1" dirty="0"/>
            </a:p>
          </p:txBody>
        </p:sp>
        <p:cxnSp>
          <p:nvCxnSpPr>
            <p:cNvPr id="68" name="Connecteur droit avec flèche 67"/>
            <p:cNvCxnSpPr/>
            <p:nvPr/>
          </p:nvCxnSpPr>
          <p:spPr>
            <a:xfrm>
              <a:off x="4210189" y="5432154"/>
              <a:ext cx="1294119" cy="6507"/>
            </a:xfrm>
            <a:prstGeom prst="straightConnector1">
              <a:avLst/>
            </a:prstGeom>
            <a:ln w="38100">
              <a:solidFill>
                <a:srgbClr val="FF0000"/>
              </a:solidFill>
              <a:prstDash val="sysDash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ZoneTexte 68"/>
            <p:cNvSpPr txBox="1"/>
            <p:nvPr/>
          </p:nvSpPr>
          <p:spPr>
            <a:xfrm>
              <a:off x="1226691" y="4988021"/>
              <a:ext cx="3064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n</a:t>
              </a:r>
              <a:endParaRPr lang="fr-FR" dirty="0"/>
            </a:p>
          </p:txBody>
        </p:sp>
        <p:sp>
          <p:nvSpPr>
            <p:cNvPr id="70" name="Flèche droite 69"/>
            <p:cNvSpPr/>
            <p:nvPr/>
          </p:nvSpPr>
          <p:spPr>
            <a:xfrm>
              <a:off x="6070162" y="6045624"/>
              <a:ext cx="909621" cy="487629"/>
            </a:xfrm>
            <a:prstGeom prst="rightArrow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1" name="Rectangle 70"/>
            <p:cNvSpPr/>
            <p:nvPr/>
          </p:nvSpPr>
          <p:spPr>
            <a:xfrm>
              <a:off x="7448777" y="6247029"/>
              <a:ext cx="27766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i="1" dirty="0">
                  <a:solidFill>
                    <a:srgbClr val="FF0000"/>
                  </a:solidFill>
                </a:rPr>
                <a:t>DIFC=252.816 * 2* L</a:t>
              </a:r>
              <a:r>
                <a:rPr lang="en-US" b="1" dirty="0">
                  <a:solidFill>
                    <a:srgbClr val="FF0000"/>
                  </a:solidFill>
                </a:rPr>
                <a:t> </a:t>
              </a:r>
              <a:r>
                <a:rPr lang="en-US" b="1" i="1" dirty="0">
                  <a:solidFill>
                    <a:srgbClr val="FF0000"/>
                  </a:solidFill>
                </a:rPr>
                <a:t>* </a:t>
              </a:r>
              <a:r>
                <a:rPr lang="en-US" b="1" i="1" dirty="0" err="1" smtClean="0">
                  <a:solidFill>
                    <a:srgbClr val="FF0000"/>
                  </a:solidFill>
                </a:rPr>
                <a:t>Sin</a:t>
              </a:r>
              <a:r>
                <a:rPr lang="en-US" b="1" i="1" dirty="0" err="1" smtClean="0">
                  <a:solidFill>
                    <a:srgbClr val="FF0000"/>
                  </a:solidFill>
                  <a:latin typeface="Symbol" panose="05050102010706020507" pitchFamily="18" charset="2"/>
                </a:rPr>
                <a:t>q</a:t>
              </a:r>
              <a:endParaRPr lang="en-US" b="1" dirty="0">
                <a:solidFill>
                  <a:srgbClr val="FF0000"/>
                </a:solidFill>
                <a:latin typeface="Symbol" panose="05050102010706020507" pitchFamily="18" charset="2"/>
              </a:endParaRPr>
            </a:p>
          </p:txBody>
        </p:sp>
        <p:sp>
          <p:nvSpPr>
            <p:cNvPr id="72" name="ZoneTexte 71"/>
            <p:cNvSpPr txBox="1"/>
            <p:nvPr/>
          </p:nvSpPr>
          <p:spPr>
            <a:xfrm>
              <a:off x="2685677" y="4682906"/>
              <a:ext cx="3994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L1</a:t>
              </a:r>
              <a:endParaRPr lang="fr-FR" b="1" dirty="0"/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950275" y="5899474"/>
              <a:ext cx="377366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i="1" dirty="0" smtClean="0">
                  <a:solidFill>
                    <a:srgbClr val="FF0000"/>
                  </a:solidFill>
                </a:rPr>
                <a:t>Total time of flight distance L = L1 +L2</a:t>
              </a:r>
              <a:endParaRPr lang="en-US" b="1" dirty="0">
                <a:solidFill>
                  <a:srgbClr val="FF0000"/>
                </a:solidFill>
                <a:latin typeface="Symbol" panose="05050102010706020507" pitchFamily="18" charset="2"/>
              </a:endParaRPr>
            </a:p>
          </p:txBody>
        </p:sp>
        <p:sp>
          <p:nvSpPr>
            <p:cNvPr id="74" name="Ellipse 73"/>
            <p:cNvSpPr/>
            <p:nvPr/>
          </p:nvSpPr>
          <p:spPr>
            <a:xfrm>
              <a:off x="4097837" y="5364485"/>
              <a:ext cx="224704" cy="182771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80" name="Groupe 79"/>
            <p:cNvGrpSpPr/>
            <p:nvPr/>
          </p:nvGrpSpPr>
          <p:grpSpPr>
            <a:xfrm rot="2887489">
              <a:off x="2828395" y="6273164"/>
              <a:ext cx="982519" cy="222246"/>
              <a:chOff x="4095976" y="6460667"/>
              <a:chExt cx="982519" cy="222246"/>
            </a:xfrm>
          </p:grpSpPr>
          <p:sp>
            <p:nvSpPr>
              <p:cNvPr id="63" name="Ellipse 62"/>
              <p:cNvSpPr/>
              <p:nvPr/>
            </p:nvSpPr>
            <p:spPr>
              <a:xfrm>
                <a:off x="4095976" y="6468684"/>
                <a:ext cx="224704" cy="211541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8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Ellipse 74"/>
              <p:cNvSpPr/>
              <p:nvPr/>
            </p:nvSpPr>
            <p:spPr>
              <a:xfrm>
                <a:off x="4343500" y="6460667"/>
                <a:ext cx="224704" cy="211541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7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Ellipse 75"/>
              <p:cNvSpPr/>
              <p:nvPr/>
            </p:nvSpPr>
            <p:spPr>
              <a:xfrm>
                <a:off x="4592313" y="6468684"/>
                <a:ext cx="224704" cy="211541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bg1"/>
                    </a:solidFill>
                  </a:rPr>
                  <a:t>6</a:t>
                </a:r>
                <a:endParaRPr lang="fr-FR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77" name="Ellipse 76"/>
              <p:cNvSpPr/>
              <p:nvPr/>
            </p:nvSpPr>
            <p:spPr>
              <a:xfrm>
                <a:off x="4853791" y="6471372"/>
                <a:ext cx="224704" cy="211541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smtClean="0">
                    <a:solidFill>
                      <a:schemeClr val="tx1"/>
                    </a:solidFill>
                  </a:rPr>
                  <a:t>5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8" name="ZoneTexte 77"/>
            <p:cNvSpPr txBox="1"/>
            <p:nvPr/>
          </p:nvSpPr>
          <p:spPr>
            <a:xfrm>
              <a:off x="835651" y="5489001"/>
              <a:ext cx="8240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Source</a:t>
              </a:r>
              <a:endParaRPr lang="fr-FR" b="1" dirty="0"/>
            </a:p>
          </p:txBody>
        </p:sp>
        <p:cxnSp>
          <p:nvCxnSpPr>
            <p:cNvPr id="79" name="Connecteur droit avec flèche 78"/>
            <p:cNvCxnSpPr/>
            <p:nvPr/>
          </p:nvCxnSpPr>
          <p:spPr>
            <a:xfrm>
              <a:off x="1531202" y="5438661"/>
              <a:ext cx="2708419" cy="11514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oval" w="lg" len="lg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ectangle 51"/>
            <p:cNvSpPr/>
            <p:nvPr/>
          </p:nvSpPr>
          <p:spPr>
            <a:xfrm>
              <a:off x="1620051" y="5166877"/>
              <a:ext cx="851647" cy="2185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624708" y="5501050"/>
              <a:ext cx="851647" cy="2185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54" name="Connecteur droit 53"/>
            <p:cNvCxnSpPr/>
            <p:nvPr/>
          </p:nvCxnSpPr>
          <p:spPr>
            <a:xfrm flipH="1">
              <a:off x="2584050" y="5153229"/>
              <a:ext cx="935" cy="614271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54"/>
            <p:cNvCxnSpPr/>
            <p:nvPr/>
          </p:nvCxnSpPr>
          <p:spPr>
            <a:xfrm flipH="1">
              <a:off x="3841256" y="5153229"/>
              <a:ext cx="935" cy="614271"/>
            </a:xfrm>
            <a:prstGeom prst="line">
              <a:avLst/>
            </a:prstGeom>
            <a:ln w="57150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ZoneTexte 55"/>
            <p:cNvSpPr txBox="1"/>
            <p:nvPr/>
          </p:nvSpPr>
          <p:spPr>
            <a:xfrm>
              <a:off x="2320386" y="5719569"/>
              <a:ext cx="526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S#1</a:t>
              </a:r>
              <a:endParaRPr lang="fr-FR" b="1" dirty="0"/>
            </a:p>
          </p:txBody>
        </p:sp>
        <p:sp>
          <p:nvSpPr>
            <p:cNvPr id="57" name="ZoneTexte 56"/>
            <p:cNvSpPr txBox="1"/>
            <p:nvPr/>
          </p:nvSpPr>
          <p:spPr>
            <a:xfrm>
              <a:off x="3319011" y="5517000"/>
              <a:ext cx="5261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S#2</a:t>
              </a:r>
              <a:endParaRPr lang="fr-FR" b="1" dirty="0"/>
            </a:p>
          </p:txBody>
        </p:sp>
        <p:cxnSp>
          <p:nvCxnSpPr>
            <p:cNvPr id="58" name="Connecteur droit avec flèche 57"/>
            <p:cNvCxnSpPr/>
            <p:nvPr/>
          </p:nvCxnSpPr>
          <p:spPr>
            <a:xfrm>
              <a:off x="1531202" y="5035209"/>
              <a:ext cx="2677126" cy="17029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eur droit avec flèche 58"/>
            <p:cNvCxnSpPr/>
            <p:nvPr/>
          </p:nvCxnSpPr>
          <p:spPr>
            <a:xfrm flipV="1">
              <a:off x="3916529" y="5882938"/>
              <a:ext cx="817536" cy="978754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cteur droit avec flèche 45"/>
            <p:cNvCxnSpPr/>
            <p:nvPr/>
          </p:nvCxnSpPr>
          <p:spPr>
            <a:xfrm flipH="1" flipV="1">
              <a:off x="4219738" y="4133359"/>
              <a:ext cx="5877" cy="125814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cteur droit 46"/>
            <p:cNvCxnSpPr/>
            <p:nvPr/>
          </p:nvCxnSpPr>
          <p:spPr>
            <a:xfrm>
              <a:off x="3698001" y="4119711"/>
              <a:ext cx="108755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ZoneTexte 47"/>
            <p:cNvSpPr txBox="1"/>
            <p:nvPr/>
          </p:nvSpPr>
          <p:spPr>
            <a:xfrm>
              <a:off x="3503949" y="3680269"/>
              <a:ext cx="16491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err="1" smtClean="0"/>
                <a:t>Denex</a:t>
              </a:r>
              <a:r>
                <a:rPr lang="fr-FR" b="1" dirty="0" smtClean="0"/>
                <a:t> detector</a:t>
              </a:r>
              <a:endParaRPr lang="fr-FR" b="1" dirty="0"/>
            </a:p>
          </p:txBody>
        </p:sp>
        <p:cxnSp>
          <p:nvCxnSpPr>
            <p:cNvPr id="49" name="Connecteur droit avec flèche 48"/>
            <p:cNvCxnSpPr/>
            <p:nvPr/>
          </p:nvCxnSpPr>
          <p:spPr>
            <a:xfrm flipH="1" flipV="1">
              <a:off x="5994524" y="4082200"/>
              <a:ext cx="5070" cy="1345157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ZoneTexte 49"/>
            <p:cNvSpPr txBox="1"/>
            <p:nvPr/>
          </p:nvSpPr>
          <p:spPr>
            <a:xfrm>
              <a:off x="5994524" y="4343167"/>
              <a:ext cx="4587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b="1" dirty="0" smtClean="0"/>
                <a:t>L2’</a:t>
              </a:r>
              <a:endParaRPr lang="fr-FR" b="1" dirty="0"/>
            </a:p>
          </p:txBody>
        </p:sp>
        <p:cxnSp>
          <p:nvCxnSpPr>
            <p:cNvPr id="86" name="Connecteur droit 85"/>
            <p:cNvCxnSpPr/>
            <p:nvPr/>
          </p:nvCxnSpPr>
          <p:spPr>
            <a:xfrm>
              <a:off x="4322541" y="5510463"/>
              <a:ext cx="470006" cy="402462"/>
            </a:xfrm>
            <a:prstGeom prst="line">
              <a:avLst/>
            </a:prstGeom>
            <a:ln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Arc 87"/>
            <p:cNvSpPr/>
            <p:nvPr/>
          </p:nvSpPr>
          <p:spPr>
            <a:xfrm rot="16200000">
              <a:off x="3740360" y="4834656"/>
              <a:ext cx="1049923" cy="1135368"/>
            </a:xfrm>
            <a:prstGeom prst="arc">
              <a:avLst>
                <a:gd name="adj1" fmla="val 21287164"/>
                <a:gd name="adj2" fmla="val 5084388"/>
              </a:avLst>
            </a:prstGeom>
            <a:ln>
              <a:solidFill>
                <a:srgbClr val="FF0000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9" name="Rectangle 88"/>
            <p:cNvSpPr/>
            <p:nvPr/>
          </p:nvSpPr>
          <p:spPr>
            <a:xfrm>
              <a:off x="4282666" y="4549565"/>
              <a:ext cx="84991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i="1" dirty="0" smtClean="0"/>
                <a:t>2</a:t>
              </a:r>
              <a:r>
                <a:rPr lang="en-US" b="1" i="1" dirty="0" smtClean="0">
                  <a:latin typeface="Symbol" panose="05050102010706020507" pitchFamily="18" charset="2"/>
                </a:rPr>
                <a:t>q</a:t>
              </a:r>
              <a:r>
                <a:rPr lang="en-US" b="1" i="1" dirty="0" smtClean="0"/>
                <a:t>=90°</a:t>
              </a:r>
              <a:endParaRPr lang="en-US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8062935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50047" y="24622"/>
            <a:ext cx="6664544" cy="31736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4135157" y="1672451"/>
            <a:ext cx="100739" cy="45408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ZoneTexte 22"/>
          <p:cNvSpPr txBox="1"/>
          <p:nvPr/>
        </p:nvSpPr>
        <p:spPr>
          <a:xfrm>
            <a:off x="1166539" y="144885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n</a:t>
            </a:r>
            <a:endParaRPr lang="fr-FR" dirty="0"/>
          </a:p>
        </p:txBody>
      </p:sp>
      <p:sp>
        <p:nvSpPr>
          <p:cNvPr id="32" name="ZoneTexte 31"/>
          <p:cNvSpPr txBox="1"/>
          <p:nvPr/>
        </p:nvSpPr>
        <p:spPr>
          <a:xfrm>
            <a:off x="775499" y="1949835"/>
            <a:ext cx="82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Source</a:t>
            </a:r>
            <a:endParaRPr lang="fr-FR" b="1" dirty="0"/>
          </a:p>
        </p:txBody>
      </p:sp>
      <p:cxnSp>
        <p:nvCxnSpPr>
          <p:cNvPr id="33" name="Connecteur droit avec flèche 32"/>
          <p:cNvCxnSpPr/>
          <p:nvPr/>
        </p:nvCxnSpPr>
        <p:spPr>
          <a:xfrm>
            <a:off x="1471050" y="1899495"/>
            <a:ext cx="2708419" cy="11514"/>
          </a:xfrm>
          <a:prstGeom prst="straightConnector1">
            <a:avLst/>
          </a:prstGeom>
          <a:ln w="38100">
            <a:solidFill>
              <a:srgbClr val="FF0000"/>
            </a:solidFill>
            <a:headEnd type="oval"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559899" y="1627711"/>
            <a:ext cx="851647" cy="218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564556" y="1961884"/>
            <a:ext cx="851647" cy="218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Connecteur droit 7"/>
          <p:cNvCxnSpPr/>
          <p:nvPr/>
        </p:nvCxnSpPr>
        <p:spPr>
          <a:xfrm flipH="1">
            <a:off x="2523898" y="1614063"/>
            <a:ext cx="935" cy="6142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 flipH="1">
            <a:off x="3781104" y="1614063"/>
            <a:ext cx="935" cy="6142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2260234" y="2180403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S#1</a:t>
            </a:r>
            <a:endParaRPr lang="fr-FR" b="1" dirty="0"/>
          </a:p>
        </p:txBody>
      </p:sp>
      <p:sp>
        <p:nvSpPr>
          <p:cNvPr id="11" name="ZoneTexte 10"/>
          <p:cNvSpPr txBox="1"/>
          <p:nvPr/>
        </p:nvSpPr>
        <p:spPr>
          <a:xfrm>
            <a:off x="3490621" y="2155018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S#2</a:t>
            </a:r>
            <a:endParaRPr lang="fr-FR" b="1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1471050" y="1496043"/>
            <a:ext cx="2677126" cy="17029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ZoneTexte 18"/>
          <p:cNvSpPr txBox="1"/>
          <p:nvPr/>
        </p:nvSpPr>
        <p:spPr>
          <a:xfrm>
            <a:off x="1824219" y="523469"/>
            <a:ext cx="1942327" cy="92333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fr-FR" b="1" dirty="0" err="1" smtClean="0"/>
              <a:t>Sample</a:t>
            </a:r>
            <a:endParaRPr lang="fr-FR" b="1" dirty="0"/>
          </a:p>
          <a:p>
            <a:r>
              <a:rPr lang="fr-FR" b="1" dirty="0" smtClean="0"/>
              <a:t>L1 = X m</a:t>
            </a:r>
            <a:endParaRPr lang="fr-FR" b="1" dirty="0" smtClean="0"/>
          </a:p>
          <a:p>
            <a:r>
              <a:rPr lang="fr-FR" b="1" dirty="0" smtClean="0"/>
              <a:t>(</a:t>
            </a:r>
            <a:r>
              <a:rPr lang="fr-FR" b="1" dirty="0" err="1" smtClean="0"/>
              <a:t>from</a:t>
            </a:r>
            <a:r>
              <a:rPr lang="fr-FR" b="1" dirty="0" smtClean="0"/>
              <a:t> cold Source)</a:t>
            </a:r>
            <a:endParaRPr lang="fr-FR" b="1" dirty="0"/>
          </a:p>
        </p:txBody>
      </p:sp>
      <p:sp>
        <p:nvSpPr>
          <p:cNvPr id="3" name="Rectangle 2"/>
          <p:cNvSpPr/>
          <p:nvPr/>
        </p:nvSpPr>
        <p:spPr>
          <a:xfrm>
            <a:off x="4306172" y="1684729"/>
            <a:ext cx="381112" cy="47293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ZoneTexte 18"/>
          <p:cNvSpPr txBox="1"/>
          <p:nvPr/>
        </p:nvSpPr>
        <p:spPr>
          <a:xfrm>
            <a:off x="4242290" y="2115716"/>
            <a:ext cx="31845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1 </a:t>
            </a:r>
            <a:r>
              <a:rPr lang="fr-FR" b="1" dirty="0" err="1" smtClean="0"/>
              <a:t>channel</a:t>
            </a:r>
            <a:endParaRPr lang="fr-FR" b="1" dirty="0" smtClean="0"/>
          </a:p>
          <a:p>
            <a:r>
              <a:rPr lang="fr-FR" b="1" dirty="0" err="1" smtClean="0"/>
              <a:t>Beam</a:t>
            </a:r>
            <a:r>
              <a:rPr lang="fr-FR" b="1" dirty="0" smtClean="0"/>
              <a:t> monitor </a:t>
            </a:r>
            <a:r>
              <a:rPr lang="fr-FR" b="1" dirty="0" err="1" smtClean="0"/>
              <a:t>used</a:t>
            </a:r>
            <a:r>
              <a:rPr lang="fr-FR" b="1" dirty="0" smtClean="0"/>
              <a:t> as detector</a:t>
            </a:r>
            <a:endParaRPr lang="fr-FR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81822" y="3763397"/>
            <a:ext cx="1139703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b="1" dirty="0" smtClean="0"/>
              <a:t>The position of sample </a:t>
            </a:r>
            <a:r>
              <a:rPr lang="en-US" sz="2400" b="1" dirty="0" smtClean="0"/>
              <a:t>(L1) and </a:t>
            </a:r>
            <a:r>
              <a:rPr lang="en-US" sz="2400" b="1" dirty="0" smtClean="0"/>
              <a:t>beam monitor </a:t>
            </a:r>
            <a:r>
              <a:rPr lang="en-US" sz="2400" b="1" dirty="0" smtClean="0"/>
              <a:t>(L2) should </a:t>
            </a:r>
            <a:r>
              <a:rPr lang="en-US" sz="2400" b="1" dirty="0" smtClean="0"/>
              <a:t>be adjustable (easily as input parameter)</a:t>
            </a:r>
          </a:p>
          <a:p>
            <a:pPr marL="342900" indent="-342900">
              <a:buFontTx/>
              <a:buChar char="-"/>
            </a:pPr>
            <a:r>
              <a:rPr lang="en-US" sz="2400" dirty="0" smtClean="0"/>
              <a:t>We use any position from </a:t>
            </a:r>
            <a:r>
              <a:rPr lang="en-US" sz="2400" dirty="0" smtClean="0"/>
              <a:t>L1=47.2m </a:t>
            </a:r>
            <a:r>
              <a:rPr lang="en-US" sz="2400" dirty="0" smtClean="0"/>
              <a:t>up to </a:t>
            </a:r>
            <a:r>
              <a:rPr lang="en-US" sz="2400" dirty="0" smtClean="0"/>
              <a:t>L1=55m</a:t>
            </a:r>
            <a:endParaRPr lang="en-US" sz="2400" dirty="0" smtClean="0"/>
          </a:p>
          <a:p>
            <a:pPr marL="342900" indent="-342900">
              <a:buFontTx/>
              <a:buChar char="-"/>
            </a:pPr>
            <a:r>
              <a:rPr lang="en-US" sz="2400" dirty="0" smtClean="0"/>
              <a:t>Question: Should we define L2 as center of beam monitor or at front?</a:t>
            </a:r>
          </a:p>
          <a:p>
            <a:pPr marL="342900" indent="-342900">
              <a:buFontTx/>
              <a:buChar char="-"/>
            </a:pPr>
            <a:r>
              <a:rPr lang="en-US" sz="2400" dirty="0" smtClean="0"/>
              <a:t>Slit 2 and Slit 3 are adjustable and are changed. Are these even in the </a:t>
            </a:r>
            <a:r>
              <a:rPr lang="en-US" sz="2400" dirty="0" err="1" smtClean="0"/>
              <a:t>IDF</a:t>
            </a:r>
            <a:r>
              <a:rPr lang="en-US" sz="2400" dirty="0" smtClean="0"/>
              <a:t>?</a:t>
            </a:r>
          </a:p>
          <a:p>
            <a:pPr marL="342900" indent="-342900">
              <a:buFontTx/>
              <a:buChar char="-"/>
            </a:pPr>
            <a:r>
              <a:rPr lang="en-US" sz="2400" i="1" dirty="0"/>
              <a:t>Note: In a similar way, we also use imaging cameras (for example 512x512 pixels with 55um pixel size as we defined before</a:t>
            </a:r>
            <a:r>
              <a:rPr lang="en-US" sz="2400" i="1" dirty="0" smtClean="0"/>
              <a:t>). See separate </a:t>
            </a:r>
            <a:r>
              <a:rPr lang="en-US" sz="2400" i="1" dirty="0" err="1" smtClean="0"/>
              <a:t>IDF</a:t>
            </a:r>
            <a:r>
              <a:rPr lang="en-US" sz="2400" i="1" dirty="0" smtClean="0"/>
              <a:t> request</a:t>
            </a:r>
            <a:endParaRPr lang="en-US" sz="2400" i="1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757292" y="16634"/>
            <a:ext cx="6018508" cy="357352"/>
          </a:xfrm>
          <a:prstGeom prst="rect">
            <a:avLst/>
          </a:prstGeom>
          <a:solidFill>
            <a:schemeClr val="accent2">
              <a:lumMod val="75000"/>
              <a:alpha val="2117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V20_BM_Transm_Definition_v01.xml </a:t>
            </a:r>
            <a:endParaRPr lang="en-US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ZoneTexte 15"/>
          <p:cNvSpPr txBox="1"/>
          <p:nvPr/>
        </p:nvSpPr>
        <p:spPr>
          <a:xfrm>
            <a:off x="4097260" y="1084397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L2</a:t>
            </a:r>
            <a:endParaRPr lang="fr-FR" b="1" dirty="0"/>
          </a:p>
        </p:txBody>
      </p:sp>
      <p:cxnSp>
        <p:nvCxnSpPr>
          <p:cNvPr id="25" name="Connecteur droit avec flèche 12"/>
          <p:cNvCxnSpPr/>
          <p:nvPr/>
        </p:nvCxnSpPr>
        <p:spPr>
          <a:xfrm flipV="1">
            <a:off x="4162721" y="1513072"/>
            <a:ext cx="289966" cy="2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499831" y="236082"/>
            <a:ext cx="450102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Dimensions of Beam Monitor</a:t>
            </a:r>
          </a:p>
          <a:p>
            <a:r>
              <a:rPr lang="en-US" sz="2400" i="1" dirty="0" smtClean="0"/>
              <a:t>Active Window: </a:t>
            </a:r>
          </a:p>
          <a:p>
            <a:pPr marL="342900" indent="-342900">
              <a:buFontTx/>
              <a:buChar char="-"/>
            </a:pPr>
            <a:r>
              <a:rPr lang="en-US" sz="2400" i="1" dirty="0" smtClean="0"/>
              <a:t>Width: 40mm</a:t>
            </a:r>
          </a:p>
          <a:p>
            <a:pPr marL="342900" indent="-342900">
              <a:buFontTx/>
              <a:buChar char="-"/>
            </a:pPr>
            <a:r>
              <a:rPr lang="en-US" sz="2400" i="1" dirty="0" smtClean="0"/>
              <a:t>Height: 105mm</a:t>
            </a:r>
          </a:p>
          <a:p>
            <a:pPr marL="342900" indent="-342900">
              <a:buFontTx/>
              <a:buChar char="-"/>
            </a:pPr>
            <a:r>
              <a:rPr lang="en-US" sz="2400" i="1" dirty="0" smtClean="0"/>
              <a:t>Depth 40mm</a:t>
            </a:r>
            <a:endParaRPr lang="en-US" sz="2400" i="1" dirty="0" smtClean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02" t="4822" r="48111" b="36760"/>
          <a:stretch/>
        </p:blipFill>
        <p:spPr>
          <a:xfrm>
            <a:off x="10108055" y="760081"/>
            <a:ext cx="1117028" cy="278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838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23" r="10752" b="2235"/>
          <a:stretch/>
        </p:blipFill>
        <p:spPr>
          <a:xfrm>
            <a:off x="1471050" y="665909"/>
            <a:ext cx="7991499" cy="5798379"/>
          </a:xfrm>
          <a:prstGeom prst="rect">
            <a:avLst/>
          </a:prstGeom>
        </p:spPr>
      </p:pic>
      <p:sp>
        <p:nvSpPr>
          <p:cNvPr id="19" name="ZoneTexte 18"/>
          <p:cNvSpPr txBox="1"/>
          <p:nvPr/>
        </p:nvSpPr>
        <p:spPr>
          <a:xfrm>
            <a:off x="3753674" y="1172681"/>
            <a:ext cx="8899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 smtClean="0"/>
              <a:t>Sample</a:t>
            </a:r>
            <a:endParaRPr lang="fr-FR" b="1" dirty="0"/>
          </a:p>
        </p:txBody>
      </p:sp>
      <p:sp>
        <p:nvSpPr>
          <p:cNvPr id="23" name="ZoneTexte 22"/>
          <p:cNvSpPr txBox="1"/>
          <p:nvPr/>
        </p:nvSpPr>
        <p:spPr>
          <a:xfrm>
            <a:off x="1166539" y="144885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bg1"/>
                </a:solidFill>
              </a:rPr>
              <a:t>n</a:t>
            </a:r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8" name="Ellipse 27"/>
          <p:cNvSpPr/>
          <p:nvPr/>
        </p:nvSpPr>
        <p:spPr>
          <a:xfrm>
            <a:off x="3299293" y="4311547"/>
            <a:ext cx="224704" cy="182771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1"/>
              </a:solidFill>
            </a:endParaRPr>
          </a:p>
        </p:txBody>
      </p:sp>
      <p:sp>
        <p:nvSpPr>
          <p:cNvPr id="32" name="ZoneTexte 31"/>
          <p:cNvSpPr txBox="1"/>
          <p:nvPr/>
        </p:nvSpPr>
        <p:spPr>
          <a:xfrm>
            <a:off x="9577591" y="2513353"/>
            <a:ext cx="82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Source</a:t>
            </a:r>
            <a:endParaRPr lang="fr-FR" b="1" dirty="0"/>
          </a:p>
        </p:txBody>
      </p:sp>
      <p:cxnSp>
        <p:nvCxnSpPr>
          <p:cNvPr id="33" name="Connecteur droit avec flèche 32"/>
          <p:cNvCxnSpPr/>
          <p:nvPr/>
        </p:nvCxnSpPr>
        <p:spPr>
          <a:xfrm flipH="1" flipV="1">
            <a:off x="4037685" y="2897805"/>
            <a:ext cx="5513411" cy="23441"/>
          </a:xfrm>
          <a:prstGeom prst="straightConnector1">
            <a:avLst/>
          </a:prstGeom>
          <a:ln w="38100">
            <a:solidFill>
              <a:srgbClr val="FF0000"/>
            </a:solidFill>
            <a:headEnd type="oval"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/>
          <p:cNvCxnSpPr/>
          <p:nvPr/>
        </p:nvCxnSpPr>
        <p:spPr>
          <a:xfrm flipH="1">
            <a:off x="2523898" y="1614063"/>
            <a:ext cx="935" cy="6142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 flipH="1">
            <a:off x="3781104" y="1614063"/>
            <a:ext cx="935" cy="6142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4935623" y="1474374"/>
            <a:ext cx="875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 err="1" smtClean="0">
                <a:solidFill>
                  <a:schemeClr val="bg1"/>
                </a:solidFill>
              </a:rPr>
              <a:t>Slit</a:t>
            </a:r>
            <a:r>
              <a:rPr lang="fr-FR" b="1" dirty="0" smtClean="0">
                <a:solidFill>
                  <a:schemeClr val="bg1"/>
                </a:solidFill>
              </a:rPr>
              <a:t> #3</a:t>
            </a:r>
            <a:endParaRPr lang="fr-FR" b="1" dirty="0">
              <a:solidFill>
                <a:schemeClr val="bg1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7220863" y="1513072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err="1" smtClean="0">
                <a:solidFill>
                  <a:schemeClr val="bg1"/>
                </a:solidFill>
              </a:rPr>
              <a:t>Slit</a:t>
            </a:r>
            <a:r>
              <a:rPr lang="fr-FR" b="1" dirty="0" smtClean="0">
                <a:solidFill>
                  <a:schemeClr val="bg1"/>
                </a:solidFill>
              </a:rPr>
              <a:t> #2</a:t>
            </a:r>
            <a:endParaRPr lang="fr-FR" b="1" dirty="0">
              <a:solidFill>
                <a:schemeClr val="bg1"/>
              </a:solidFill>
            </a:endParaRPr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1471050" y="1496043"/>
            <a:ext cx="2677126" cy="17029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ZoneTexte 18"/>
          <p:cNvSpPr txBox="1"/>
          <p:nvPr/>
        </p:nvSpPr>
        <p:spPr>
          <a:xfrm>
            <a:off x="1824219" y="523469"/>
            <a:ext cx="1942327" cy="92333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fr-FR" b="1" dirty="0" err="1" smtClean="0"/>
              <a:t>Sample</a:t>
            </a:r>
            <a:endParaRPr lang="fr-FR" b="1" dirty="0"/>
          </a:p>
          <a:p>
            <a:r>
              <a:rPr lang="fr-FR" b="1" dirty="0" smtClean="0"/>
              <a:t>L1=</a:t>
            </a:r>
            <a:r>
              <a:rPr lang="fr-FR" b="1" dirty="0" err="1" smtClean="0"/>
              <a:t>Xm</a:t>
            </a:r>
            <a:endParaRPr lang="fr-FR" b="1" dirty="0" smtClean="0"/>
          </a:p>
          <a:p>
            <a:r>
              <a:rPr lang="fr-FR" b="1" dirty="0" smtClean="0"/>
              <a:t>(</a:t>
            </a:r>
            <a:r>
              <a:rPr lang="fr-FR" b="1" dirty="0" err="1" smtClean="0"/>
              <a:t>from</a:t>
            </a:r>
            <a:r>
              <a:rPr lang="fr-FR" b="1" dirty="0" smtClean="0"/>
              <a:t> cold Source)</a:t>
            </a:r>
            <a:endParaRPr lang="fr-FR" b="1" dirty="0"/>
          </a:p>
        </p:txBody>
      </p:sp>
      <p:sp>
        <p:nvSpPr>
          <p:cNvPr id="62" name="ZoneTexte 18"/>
          <p:cNvSpPr txBox="1"/>
          <p:nvPr/>
        </p:nvSpPr>
        <p:spPr>
          <a:xfrm>
            <a:off x="174966" y="3630112"/>
            <a:ext cx="3184590" cy="646331"/>
          </a:xfrm>
          <a:prstGeom prst="rect">
            <a:avLst/>
          </a:prstGeom>
          <a:solidFill>
            <a:srgbClr val="00B050"/>
          </a:solidFill>
        </p:spPr>
        <p:txBody>
          <a:bodyPr wrap="none" rtlCol="0">
            <a:spAutoFit/>
          </a:bodyPr>
          <a:lstStyle/>
          <a:p>
            <a:r>
              <a:rPr lang="fr-FR" b="1" dirty="0" smtClean="0">
                <a:solidFill>
                  <a:schemeClr val="bg1"/>
                </a:solidFill>
              </a:rPr>
              <a:t>1 </a:t>
            </a:r>
            <a:r>
              <a:rPr lang="fr-FR" b="1" dirty="0" err="1" smtClean="0">
                <a:solidFill>
                  <a:schemeClr val="bg1"/>
                </a:solidFill>
              </a:rPr>
              <a:t>channel</a:t>
            </a:r>
            <a:endParaRPr lang="fr-FR" b="1" dirty="0" smtClean="0">
              <a:solidFill>
                <a:schemeClr val="bg1"/>
              </a:solidFill>
            </a:endParaRPr>
          </a:p>
          <a:p>
            <a:r>
              <a:rPr lang="fr-FR" b="1" dirty="0" err="1" smtClean="0">
                <a:solidFill>
                  <a:schemeClr val="bg1"/>
                </a:solidFill>
              </a:rPr>
              <a:t>Beam</a:t>
            </a:r>
            <a:r>
              <a:rPr lang="fr-FR" b="1" dirty="0" smtClean="0">
                <a:solidFill>
                  <a:schemeClr val="bg1"/>
                </a:solidFill>
              </a:rPr>
              <a:t> monitor </a:t>
            </a:r>
            <a:r>
              <a:rPr lang="fr-FR" b="1" dirty="0" err="1" smtClean="0">
                <a:solidFill>
                  <a:schemeClr val="bg1"/>
                </a:solidFill>
              </a:rPr>
              <a:t>used</a:t>
            </a:r>
            <a:r>
              <a:rPr lang="fr-FR" b="1" dirty="0" smtClean="0">
                <a:solidFill>
                  <a:schemeClr val="bg1"/>
                </a:solidFill>
              </a:rPr>
              <a:t> as detector</a:t>
            </a:r>
            <a:endParaRPr lang="fr-FR" b="1" dirty="0">
              <a:solidFill>
                <a:schemeClr val="bg1"/>
              </a:solidFill>
            </a:endParaRPr>
          </a:p>
        </p:txBody>
      </p:sp>
      <p:cxnSp>
        <p:nvCxnSpPr>
          <p:cNvPr id="17" name="Straight Arrow Connector 16"/>
          <p:cNvCxnSpPr/>
          <p:nvPr/>
        </p:nvCxnSpPr>
        <p:spPr>
          <a:xfrm flipH="1" flipV="1">
            <a:off x="3781105" y="2882685"/>
            <a:ext cx="256580" cy="15120"/>
          </a:xfrm>
          <a:prstGeom prst="straightConnector1">
            <a:avLst/>
          </a:prstGeom>
          <a:ln w="38100">
            <a:solidFill>
              <a:srgbClr val="FF000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030278" y="2976356"/>
            <a:ext cx="1702482" cy="62837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757292" y="16634"/>
            <a:ext cx="6018508" cy="357352"/>
          </a:xfrm>
          <a:prstGeom prst="rect">
            <a:avLst/>
          </a:prstGeom>
          <a:solidFill>
            <a:schemeClr val="accent2">
              <a:lumMod val="75000"/>
              <a:alpha val="2117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V20_BM_Transm_Definition_v01.xml </a:t>
            </a:r>
            <a:endParaRPr lang="en-US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97452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50047" y="24622"/>
            <a:ext cx="6664544" cy="31736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Rectangle 20"/>
          <p:cNvSpPr/>
          <p:nvPr/>
        </p:nvSpPr>
        <p:spPr>
          <a:xfrm>
            <a:off x="4135157" y="1672451"/>
            <a:ext cx="100739" cy="45408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ZoneTexte 22"/>
          <p:cNvSpPr txBox="1"/>
          <p:nvPr/>
        </p:nvSpPr>
        <p:spPr>
          <a:xfrm>
            <a:off x="1166539" y="144885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n</a:t>
            </a:r>
            <a:endParaRPr lang="fr-FR" dirty="0"/>
          </a:p>
        </p:txBody>
      </p:sp>
      <p:sp>
        <p:nvSpPr>
          <p:cNvPr id="32" name="ZoneTexte 31"/>
          <p:cNvSpPr txBox="1"/>
          <p:nvPr/>
        </p:nvSpPr>
        <p:spPr>
          <a:xfrm>
            <a:off x="775499" y="1949835"/>
            <a:ext cx="824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Source</a:t>
            </a:r>
            <a:endParaRPr lang="fr-FR" b="1" dirty="0"/>
          </a:p>
        </p:txBody>
      </p:sp>
      <p:cxnSp>
        <p:nvCxnSpPr>
          <p:cNvPr id="33" name="Connecteur droit avec flèche 32"/>
          <p:cNvCxnSpPr/>
          <p:nvPr/>
        </p:nvCxnSpPr>
        <p:spPr>
          <a:xfrm>
            <a:off x="1471050" y="1899495"/>
            <a:ext cx="2708419" cy="11514"/>
          </a:xfrm>
          <a:prstGeom prst="straightConnector1">
            <a:avLst/>
          </a:prstGeom>
          <a:ln w="38100">
            <a:solidFill>
              <a:srgbClr val="FF0000"/>
            </a:solidFill>
            <a:headEnd type="oval" w="lg" len="lg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5"/>
          <p:cNvSpPr/>
          <p:nvPr/>
        </p:nvSpPr>
        <p:spPr>
          <a:xfrm>
            <a:off x="1559899" y="1627711"/>
            <a:ext cx="851647" cy="218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564556" y="1961884"/>
            <a:ext cx="851647" cy="2185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Connecteur droit 7"/>
          <p:cNvCxnSpPr/>
          <p:nvPr/>
        </p:nvCxnSpPr>
        <p:spPr>
          <a:xfrm flipH="1">
            <a:off x="2523898" y="1614063"/>
            <a:ext cx="935" cy="6142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 flipH="1">
            <a:off x="3781104" y="1614063"/>
            <a:ext cx="935" cy="614271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2260234" y="2180403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S#1</a:t>
            </a:r>
            <a:endParaRPr lang="fr-FR" b="1" dirty="0"/>
          </a:p>
        </p:txBody>
      </p:sp>
      <p:sp>
        <p:nvSpPr>
          <p:cNvPr id="11" name="ZoneTexte 10"/>
          <p:cNvSpPr txBox="1"/>
          <p:nvPr/>
        </p:nvSpPr>
        <p:spPr>
          <a:xfrm>
            <a:off x="3490621" y="2155018"/>
            <a:ext cx="5261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S#2</a:t>
            </a:r>
            <a:endParaRPr lang="fr-FR" b="1" dirty="0"/>
          </a:p>
        </p:txBody>
      </p:sp>
      <p:cxnSp>
        <p:nvCxnSpPr>
          <p:cNvPr id="12" name="Connecteur droit avec flèche 11"/>
          <p:cNvCxnSpPr/>
          <p:nvPr/>
        </p:nvCxnSpPr>
        <p:spPr>
          <a:xfrm>
            <a:off x="1471050" y="1496043"/>
            <a:ext cx="2677126" cy="17029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ZoneTexte 18"/>
          <p:cNvSpPr txBox="1"/>
          <p:nvPr/>
        </p:nvSpPr>
        <p:spPr>
          <a:xfrm>
            <a:off x="1824219" y="523469"/>
            <a:ext cx="1942327" cy="923330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fr-FR" b="1" dirty="0" err="1" smtClean="0"/>
              <a:t>Sample</a:t>
            </a:r>
            <a:endParaRPr lang="fr-FR" b="1" dirty="0"/>
          </a:p>
          <a:p>
            <a:r>
              <a:rPr lang="fr-FR" b="1" dirty="0" smtClean="0"/>
              <a:t>L1 = X m</a:t>
            </a:r>
            <a:endParaRPr lang="fr-FR" b="1" dirty="0" smtClean="0"/>
          </a:p>
          <a:p>
            <a:r>
              <a:rPr lang="fr-FR" b="1" dirty="0" smtClean="0"/>
              <a:t>(</a:t>
            </a:r>
            <a:r>
              <a:rPr lang="fr-FR" b="1" dirty="0" err="1" smtClean="0"/>
              <a:t>from</a:t>
            </a:r>
            <a:r>
              <a:rPr lang="fr-FR" b="1" dirty="0" smtClean="0"/>
              <a:t> cold Source)</a:t>
            </a:r>
            <a:endParaRPr lang="fr-FR" b="1" dirty="0"/>
          </a:p>
        </p:txBody>
      </p:sp>
      <p:sp>
        <p:nvSpPr>
          <p:cNvPr id="3" name="Rectangle 2"/>
          <p:cNvSpPr/>
          <p:nvPr/>
        </p:nvSpPr>
        <p:spPr>
          <a:xfrm>
            <a:off x="4306172" y="1684729"/>
            <a:ext cx="98860" cy="472937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ZoneTexte 18"/>
          <p:cNvSpPr txBox="1"/>
          <p:nvPr/>
        </p:nvSpPr>
        <p:spPr>
          <a:xfrm>
            <a:off x="4242290" y="2115716"/>
            <a:ext cx="2121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512 x 512 pixel</a:t>
            </a:r>
            <a:endParaRPr lang="fr-FR" b="1" dirty="0" smtClean="0"/>
          </a:p>
          <a:p>
            <a:r>
              <a:rPr lang="fr-FR" b="1" dirty="0" err="1" smtClean="0"/>
              <a:t>TOF</a:t>
            </a:r>
            <a:r>
              <a:rPr lang="fr-FR" b="1" dirty="0" smtClean="0"/>
              <a:t> Imaging camera</a:t>
            </a:r>
            <a:endParaRPr lang="fr-FR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105153" y="3928605"/>
            <a:ext cx="11397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400" dirty="0" smtClean="0"/>
              <a:t>Will soon define all the imaging detectors. We use 3 different types so far.</a:t>
            </a:r>
            <a:endParaRPr lang="en-US" sz="2400" i="1" dirty="0" smtClean="0"/>
          </a:p>
        </p:txBody>
      </p:sp>
      <p:sp>
        <p:nvSpPr>
          <p:cNvPr id="22" name="Rectangle 21"/>
          <p:cNvSpPr/>
          <p:nvPr/>
        </p:nvSpPr>
        <p:spPr>
          <a:xfrm>
            <a:off x="775498" y="14438"/>
            <a:ext cx="6639093" cy="357352"/>
          </a:xfrm>
          <a:prstGeom prst="rect">
            <a:avLst/>
          </a:prstGeom>
          <a:solidFill>
            <a:schemeClr val="accent6">
              <a:alpha val="2117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4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V20_MCP_512x512_Transm_Definition_v01.xml </a:t>
            </a:r>
            <a:endParaRPr lang="en-US" sz="24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4" name="ZoneTexte 15"/>
          <p:cNvSpPr txBox="1"/>
          <p:nvPr/>
        </p:nvSpPr>
        <p:spPr>
          <a:xfrm>
            <a:off x="4097260" y="1084397"/>
            <a:ext cx="399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b="1" dirty="0" smtClean="0"/>
              <a:t>L2</a:t>
            </a:r>
            <a:endParaRPr lang="fr-FR" b="1" dirty="0"/>
          </a:p>
        </p:txBody>
      </p:sp>
      <p:cxnSp>
        <p:nvCxnSpPr>
          <p:cNvPr id="25" name="Connecteur droit avec flèche 12"/>
          <p:cNvCxnSpPr/>
          <p:nvPr/>
        </p:nvCxnSpPr>
        <p:spPr>
          <a:xfrm flipV="1">
            <a:off x="4162721" y="1513072"/>
            <a:ext cx="289966" cy="2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425" y="5024399"/>
            <a:ext cx="2443599" cy="18327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41" b="26948"/>
          <a:stretch/>
        </p:blipFill>
        <p:spPr>
          <a:xfrm>
            <a:off x="363287" y="4933133"/>
            <a:ext cx="2160611" cy="1864199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109667" y="4390593"/>
            <a:ext cx="3752110" cy="389133"/>
          </a:xfrm>
          <a:prstGeom prst="rect">
            <a:avLst/>
          </a:prstGeom>
          <a:solidFill>
            <a:schemeClr val="accent6">
              <a:alpha val="21176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12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V20_MCP_512x512_Transm_Definition_v01.xml</a:t>
            </a:r>
            <a:endParaRPr lang="en-US" sz="1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549633" y="-66683"/>
            <a:ext cx="450102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Dimensions of </a:t>
            </a:r>
            <a:r>
              <a:rPr lang="en-US" sz="2400" dirty="0" err="1" smtClean="0"/>
              <a:t>MCP</a:t>
            </a:r>
            <a:r>
              <a:rPr lang="en-US" sz="2400" dirty="0" smtClean="0"/>
              <a:t> detector</a:t>
            </a:r>
          </a:p>
          <a:p>
            <a:pPr marL="342900" indent="-342900">
              <a:buFontTx/>
              <a:buChar char="-"/>
            </a:pPr>
            <a:r>
              <a:rPr lang="en-US" sz="2400" i="1" dirty="0" smtClean="0"/>
              <a:t>Pixel size: 55um</a:t>
            </a:r>
          </a:p>
          <a:p>
            <a:pPr marL="342900" indent="-342900">
              <a:buFontTx/>
              <a:buChar char="-"/>
            </a:pPr>
            <a:r>
              <a:rPr lang="en-US" sz="2400" i="1" dirty="0" smtClean="0"/>
              <a:t>Pixel X: 512, </a:t>
            </a:r>
            <a:r>
              <a:rPr lang="en-US" sz="2400" i="1" dirty="0" smtClean="0"/>
              <a:t>Pixel Y: 512</a:t>
            </a:r>
          </a:p>
          <a:p>
            <a:pPr marL="342900" indent="-342900">
              <a:buFontTx/>
              <a:buChar char="-"/>
            </a:pPr>
            <a:r>
              <a:rPr lang="en-US" sz="2400" i="1" dirty="0" smtClean="0"/>
              <a:t>Pixel ID’s: from top left  </a:t>
            </a:r>
            <a:endParaRPr lang="en-US" sz="2400" i="1" dirty="0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75144" y="1839716"/>
            <a:ext cx="1352688" cy="1433146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>
            <a:off x="8821211" y="1770270"/>
            <a:ext cx="0" cy="8468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8821211" y="1760108"/>
            <a:ext cx="825494" cy="1016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/>
          <p:cNvSpPr/>
          <p:nvPr/>
        </p:nvSpPr>
        <p:spPr>
          <a:xfrm>
            <a:off x="8632329" y="1485556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0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3" name="Rectangle 42"/>
          <p:cNvSpPr/>
          <p:nvPr/>
        </p:nvSpPr>
        <p:spPr>
          <a:xfrm>
            <a:off x="9430080" y="1435661"/>
            <a:ext cx="2840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x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8546492" y="2336704"/>
            <a:ext cx="2888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y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-3790" y="3602059"/>
            <a:ext cx="1061238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Tx/>
              <a:buChar char="-"/>
            </a:pPr>
            <a:r>
              <a:rPr lang="en-US" b="1" dirty="0"/>
              <a:t>The position of sample (L1) and beam monitor (L2) should be adjustable (easily as input parameter)</a:t>
            </a:r>
          </a:p>
        </p:txBody>
      </p:sp>
    </p:spTree>
    <p:extLst>
      <p:ext uri="{BB962C8B-B14F-4D97-AF65-F5344CB8AC3E}">
        <p14:creationId xmlns:p14="http://schemas.microsoft.com/office/powerpoint/2010/main" val="268112747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606</TotalTime>
  <Words>539</Words>
  <Application>Microsoft Office PowerPoint</Application>
  <PresentationFormat>Widescreen</PresentationFormat>
  <Paragraphs>178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Symbol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CEA Saclay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PORCHER Florence</dc:creator>
  <cp:lastModifiedBy>Robin Woracek</cp:lastModifiedBy>
  <cp:revision>36</cp:revision>
  <dcterms:created xsi:type="dcterms:W3CDTF">2018-02-13T12:49:28Z</dcterms:created>
  <dcterms:modified xsi:type="dcterms:W3CDTF">2018-07-10T11:41:25Z</dcterms:modified>
</cp:coreProperties>
</file>

<file path=docProps/thumbnail.jpeg>
</file>